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notesSlides/notesSlide9.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 id="2147483733" r:id="rId2"/>
  </p:sldMasterIdLst>
  <p:notesMasterIdLst>
    <p:notesMasterId r:id="rId25"/>
  </p:notesMasterIdLst>
  <p:handoutMasterIdLst>
    <p:handoutMasterId r:id="rId26"/>
  </p:handoutMasterIdLst>
  <p:sldIdLst>
    <p:sldId id="311" r:id="rId3"/>
    <p:sldId id="305" r:id="rId4"/>
    <p:sldId id="306" r:id="rId5"/>
    <p:sldId id="308" r:id="rId6"/>
    <p:sldId id="327" r:id="rId7"/>
    <p:sldId id="315" r:id="rId8"/>
    <p:sldId id="328" r:id="rId9"/>
    <p:sldId id="329" r:id="rId10"/>
    <p:sldId id="324" r:id="rId11"/>
    <p:sldId id="302" r:id="rId12"/>
    <p:sldId id="330" r:id="rId13"/>
    <p:sldId id="320" r:id="rId14"/>
    <p:sldId id="321" r:id="rId15"/>
    <p:sldId id="323" r:id="rId16"/>
    <p:sldId id="326" r:id="rId17"/>
    <p:sldId id="325" r:id="rId18"/>
    <p:sldId id="322" r:id="rId19"/>
    <p:sldId id="334" r:id="rId20"/>
    <p:sldId id="338" r:id="rId21"/>
    <p:sldId id="333" r:id="rId22"/>
    <p:sldId id="298"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5"/>
    <p:restoredTop sz="96296" autoAdjust="0"/>
  </p:normalViewPr>
  <p:slideViewPr>
    <p:cSldViewPr snapToGrid="0" snapToObjects="1">
      <p:cViewPr>
        <p:scale>
          <a:sx n="85" d="100"/>
          <a:sy n="85" d="100"/>
        </p:scale>
        <p:origin x="1360" y="1080"/>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CA1E0-39CF-4C62-A4EC-B3E2D9D1802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6CE3302-C581-4845-8BF7-814CE7C2BFDF}">
      <dgm:prSet custT="1"/>
      <dgm:spPr/>
      <dgm:t>
        <a:bodyPr/>
        <a:lstStyle/>
        <a:p>
          <a:pPr>
            <a:lnSpc>
              <a:spcPct val="100000"/>
            </a:lnSpc>
          </a:pPr>
          <a:r>
            <a:rPr lang="en-US" sz="3600" dirty="0"/>
            <a:t>According to CDC, we need enough sleep to maintain optimal health and well-being.</a:t>
          </a:r>
        </a:p>
      </dgm:t>
    </dgm:pt>
    <dgm:pt modelId="{22DBBB51-D9C6-45FE-BEE0-99F26D4BEA76}" type="parTrans" cxnId="{62348A19-07CF-41C8-B1AF-F5B2FBB2C5EC}">
      <dgm:prSet/>
      <dgm:spPr/>
      <dgm:t>
        <a:bodyPr/>
        <a:lstStyle/>
        <a:p>
          <a:endParaRPr lang="en-US"/>
        </a:p>
      </dgm:t>
    </dgm:pt>
    <dgm:pt modelId="{65B349D6-6BE8-4E73-AD4C-796B2C96774B}" type="sibTrans" cxnId="{62348A19-07CF-41C8-B1AF-F5B2FBB2C5EC}">
      <dgm:prSet/>
      <dgm:spPr/>
      <dgm:t>
        <a:bodyPr/>
        <a:lstStyle/>
        <a:p>
          <a:endParaRPr lang="en-US"/>
        </a:p>
      </dgm:t>
    </dgm:pt>
    <dgm:pt modelId="{7260DA79-110C-4DCA-9D3A-26DBA071F2C6}">
      <dgm:prSet custT="1"/>
      <dgm:spPr/>
      <dgm:t>
        <a:bodyPr/>
        <a:lstStyle/>
        <a:p>
          <a:pPr>
            <a:lnSpc>
              <a:spcPct val="100000"/>
            </a:lnSpc>
          </a:pPr>
          <a:r>
            <a:rPr lang="en-US" sz="3600" dirty="0"/>
            <a:t>Over half of Americans aren’t getting enough sleep – Healthline.</a:t>
          </a:r>
        </a:p>
      </dgm:t>
    </dgm:pt>
    <dgm:pt modelId="{43007C67-02BA-4DC5-BC58-32288B80515D}" type="parTrans" cxnId="{5FEF3F49-1C74-404B-BDC6-013F2300A90D}">
      <dgm:prSet/>
      <dgm:spPr/>
      <dgm:t>
        <a:bodyPr/>
        <a:lstStyle/>
        <a:p>
          <a:endParaRPr lang="en-US"/>
        </a:p>
      </dgm:t>
    </dgm:pt>
    <dgm:pt modelId="{BEFF5C2B-A3F1-4BAB-A2F5-13C75471CAFF}" type="sibTrans" cxnId="{5FEF3F49-1C74-404B-BDC6-013F2300A90D}">
      <dgm:prSet/>
      <dgm:spPr/>
      <dgm:t>
        <a:bodyPr/>
        <a:lstStyle/>
        <a:p>
          <a:endParaRPr lang="en-US"/>
        </a:p>
      </dgm:t>
    </dgm:pt>
    <dgm:pt modelId="{FB659750-114A-4E63-B40D-7FC8265DF428}" type="pres">
      <dgm:prSet presAssocID="{B9BCA1E0-39CF-4C62-A4EC-B3E2D9D18027}" presName="root" presStyleCnt="0">
        <dgm:presLayoutVars>
          <dgm:dir/>
          <dgm:resizeHandles val="exact"/>
        </dgm:presLayoutVars>
      </dgm:prSet>
      <dgm:spPr/>
    </dgm:pt>
    <dgm:pt modelId="{23860CAC-1544-4349-A3B8-5309D2733F3A}" type="pres">
      <dgm:prSet presAssocID="{56CE3302-C581-4845-8BF7-814CE7C2BFDF}" presName="compNode" presStyleCnt="0"/>
      <dgm:spPr/>
    </dgm:pt>
    <dgm:pt modelId="{810D369B-5146-4DBE-A842-7FB2E39D6A1D}" type="pres">
      <dgm:prSet presAssocID="{56CE3302-C581-4845-8BF7-814CE7C2BFDF}" presName="iconRect" presStyleLbl="node1" presStyleIdx="0" presStyleCnt="2" custLinFactNeighborX="-7416" custLinFactNeighborY="39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412C70E2-02D9-447B-97F2-E6E68C14A230}" type="pres">
      <dgm:prSet presAssocID="{56CE3302-C581-4845-8BF7-814CE7C2BFDF}" presName="spaceRect" presStyleCnt="0"/>
      <dgm:spPr/>
    </dgm:pt>
    <dgm:pt modelId="{878A448B-0DA0-4CEE-963F-A99C80F63D57}" type="pres">
      <dgm:prSet presAssocID="{56CE3302-C581-4845-8BF7-814CE7C2BFDF}" presName="textRect" presStyleLbl="revTx" presStyleIdx="0" presStyleCnt="2" custScaleX="164658" custScaleY="118315" custLinFactNeighborX="-820" custLinFactNeighborY="-1158">
        <dgm:presLayoutVars>
          <dgm:chMax val="1"/>
          <dgm:chPref val="1"/>
        </dgm:presLayoutVars>
      </dgm:prSet>
      <dgm:spPr/>
    </dgm:pt>
    <dgm:pt modelId="{401FBEA2-BAA9-497F-99BA-B4EDBA41C219}" type="pres">
      <dgm:prSet presAssocID="{65B349D6-6BE8-4E73-AD4C-796B2C96774B}" presName="sibTrans" presStyleCnt="0"/>
      <dgm:spPr/>
    </dgm:pt>
    <dgm:pt modelId="{AEB17DEF-113E-4899-B75A-254EAFCE26BF}" type="pres">
      <dgm:prSet presAssocID="{7260DA79-110C-4DCA-9D3A-26DBA071F2C6}" presName="compNode" presStyleCnt="0"/>
      <dgm:spPr/>
    </dgm:pt>
    <dgm:pt modelId="{AD178A2D-2EC2-4BE1-AC24-CFC30F2D982F}" type="pres">
      <dgm:prSet presAssocID="{7260DA79-110C-4DCA-9D3A-26DBA071F2C6}" presName="iconRect" presStyleLbl="node1" presStyleIdx="1" presStyleCnt="2" custLinFactNeighborX="-19094" custLinFactNeighborY="-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leep"/>
        </a:ext>
      </dgm:extLst>
    </dgm:pt>
    <dgm:pt modelId="{D803C3C3-9A6A-4A16-98DA-8914F7394D52}" type="pres">
      <dgm:prSet presAssocID="{7260DA79-110C-4DCA-9D3A-26DBA071F2C6}" presName="spaceRect" presStyleCnt="0"/>
      <dgm:spPr/>
    </dgm:pt>
    <dgm:pt modelId="{BD7F27CD-DE37-428F-9B2A-3FF4132DAF36}" type="pres">
      <dgm:prSet presAssocID="{7260DA79-110C-4DCA-9D3A-26DBA071F2C6}" presName="textRect" presStyleLbl="revTx" presStyleIdx="1" presStyleCnt="2" custScaleX="131759" custLinFactNeighborX="-6674" custLinFactNeighborY="-14989">
        <dgm:presLayoutVars>
          <dgm:chMax val="1"/>
          <dgm:chPref val="1"/>
        </dgm:presLayoutVars>
      </dgm:prSet>
      <dgm:spPr/>
    </dgm:pt>
  </dgm:ptLst>
  <dgm:cxnLst>
    <dgm:cxn modelId="{62348A19-07CF-41C8-B1AF-F5B2FBB2C5EC}" srcId="{B9BCA1E0-39CF-4C62-A4EC-B3E2D9D18027}" destId="{56CE3302-C581-4845-8BF7-814CE7C2BFDF}" srcOrd="0" destOrd="0" parTransId="{22DBBB51-D9C6-45FE-BEE0-99F26D4BEA76}" sibTransId="{65B349D6-6BE8-4E73-AD4C-796B2C96774B}"/>
    <dgm:cxn modelId="{E9FF5A1E-7248-48DC-8F82-049051E4F707}" type="presOf" srcId="{7260DA79-110C-4DCA-9D3A-26DBA071F2C6}" destId="{BD7F27CD-DE37-428F-9B2A-3FF4132DAF36}" srcOrd="0" destOrd="0" presId="urn:microsoft.com/office/officeart/2018/2/layout/IconLabelList"/>
    <dgm:cxn modelId="{5FEF3F49-1C74-404B-BDC6-013F2300A90D}" srcId="{B9BCA1E0-39CF-4C62-A4EC-B3E2D9D18027}" destId="{7260DA79-110C-4DCA-9D3A-26DBA071F2C6}" srcOrd="1" destOrd="0" parTransId="{43007C67-02BA-4DC5-BC58-32288B80515D}" sibTransId="{BEFF5C2B-A3F1-4BAB-A2F5-13C75471CAFF}"/>
    <dgm:cxn modelId="{F627015E-99A2-42F0-A381-8AC277B51A10}" type="presOf" srcId="{B9BCA1E0-39CF-4C62-A4EC-B3E2D9D18027}" destId="{FB659750-114A-4E63-B40D-7FC8265DF428}" srcOrd="0" destOrd="0" presId="urn:microsoft.com/office/officeart/2018/2/layout/IconLabelList"/>
    <dgm:cxn modelId="{F9C99EBF-86AE-4A3B-AE8C-BD0AD6D0C5F4}" type="presOf" srcId="{56CE3302-C581-4845-8BF7-814CE7C2BFDF}" destId="{878A448B-0DA0-4CEE-963F-A99C80F63D57}" srcOrd="0" destOrd="0" presId="urn:microsoft.com/office/officeart/2018/2/layout/IconLabelList"/>
    <dgm:cxn modelId="{10C30E31-1FA8-49CE-B69B-00F3AA241D97}" type="presParOf" srcId="{FB659750-114A-4E63-B40D-7FC8265DF428}" destId="{23860CAC-1544-4349-A3B8-5309D2733F3A}" srcOrd="0" destOrd="0" presId="urn:microsoft.com/office/officeart/2018/2/layout/IconLabelList"/>
    <dgm:cxn modelId="{F20CDBB2-6D87-4947-BF01-60DC6D6DAE05}" type="presParOf" srcId="{23860CAC-1544-4349-A3B8-5309D2733F3A}" destId="{810D369B-5146-4DBE-A842-7FB2E39D6A1D}" srcOrd="0" destOrd="0" presId="urn:microsoft.com/office/officeart/2018/2/layout/IconLabelList"/>
    <dgm:cxn modelId="{582B3633-D3E3-4FC8-8FF5-102BB1B2073C}" type="presParOf" srcId="{23860CAC-1544-4349-A3B8-5309D2733F3A}" destId="{412C70E2-02D9-447B-97F2-E6E68C14A230}" srcOrd="1" destOrd="0" presId="urn:microsoft.com/office/officeart/2018/2/layout/IconLabelList"/>
    <dgm:cxn modelId="{46A942D5-4EBC-4AA6-8B08-667FE9A268C3}" type="presParOf" srcId="{23860CAC-1544-4349-A3B8-5309D2733F3A}" destId="{878A448B-0DA0-4CEE-963F-A99C80F63D57}" srcOrd="2" destOrd="0" presId="urn:microsoft.com/office/officeart/2018/2/layout/IconLabelList"/>
    <dgm:cxn modelId="{D975E804-C884-4786-B67C-BA48F3E33C38}" type="presParOf" srcId="{FB659750-114A-4E63-B40D-7FC8265DF428}" destId="{401FBEA2-BAA9-497F-99BA-B4EDBA41C219}" srcOrd="1" destOrd="0" presId="urn:microsoft.com/office/officeart/2018/2/layout/IconLabelList"/>
    <dgm:cxn modelId="{891B3549-D0FA-4390-A979-22CADE8292DB}" type="presParOf" srcId="{FB659750-114A-4E63-B40D-7FC8265DF428}" destId="{AEB17DEF-113E-4899-B75A-254EAFCE26BF}" srcOrd="2" destOrd="0" presId="urn:microsoft.com/office/officeart/2018/2/layout/IconLabelList"/>
    <dgm:cxn modelId="{83BCC7FA-A75B-406F-8AD6-103428BC0E82}" type="presParOf" srcId="{AEB17DEF-113E-4899-B75A-254EAFCE26BF}" destId="{AD178A2D-2EC2-4BE1-AC24-CFC30F2D982F}" srcOrd="0" destOrd="0" presId="urn:microsoft.com/office/officeart/2018/2/layout/IconLabelList"/>
    <dgm:cxn modelId="{EBDE134B-D8B1-44E5-A17E-E116963A44B3}" type="presParOf" srcId="{AEB17DEF-113E-4899-B75A-254EAFCE26BF}" destId="{D803C3C3-9A6A-4A16-98DA-8914F7394D52}" srcOrd="1" destOrd="0" presId="urn:microsoft.com/office/officeart/2018/2/layout/IconLabelList"/>
    <dgm:cxn modelId="{BDAF05DD-35EF-4B2E-84B9-6284F1353964}" type="presParOf" srcId="{AEB17DEF-113E-4899-B75A-254EAFCE26BF}" destId="{BD7F27CD-DE37-428F-9B2A-3FF4132DAF36}"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17D1F8-23DC-4CC8-9B45-23C20B93EE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7CF1659-2AC6-4B0C-AE59-7C9599F8D89A}">
      <dgm:prSet/>
      <dgm:spPr/>
      <dgm:t>
        <a:bodyPr/>
        <a:lstStyle/>
        <a:p>
          <a:r>
            <a:rPr lang="en-US" b="0" i="0" dirty="0"/>
            <a:t>Ethically Sourced.</a:t>
          </a:r>
          <a:endParaRPr lang="en-US" dirty="0"/>
        </a:p>
      </dgm:t>
    </dgm:pt>
    <dgm:pt modelId="{703C75D7-174B-411D-8968-E2E3D26D9116}" type="parTrans" cxnId="{1D43BEF5-31CC-4533-B96F-99F93C4D41C3}">
      <dgm:prSet/>
      <dgm:spPr/>
      <dgm:t>
        <a:bodyPr/>
        <a:lstStyle/>
        <a:p>
          <a:endParaRPr lang="en-US"/>
        </a:p>
      </dgm:t>
    </dgm:pt>
    <dgm:pt modelId="{78D5F69A-AA71-4820-AA69-32D1E67FEF48}" type="sibTrans" cxnId="{1D43BEF5-31CC-4533-B96F-99F93C4D41C3}">
      <dgm:prSet/>
      <dgm:spPr/>
      <dgm:t>
        <a:bodyPr/>
        <a:lstStyle/>
        <a:p>
          <a:endParaRPr lang="en-US"/>
        </a:p>
      </dgm:t>
    </dgm:pt>
    <dgm:pt modelId="{A3B9D8F7-AF5A-4547-9104-B2B657053AF7}">
      <dgm:prSet/>
      <dgm:spPr/>
      <dgm:t>
        <a:bodyPr/>
        <a:lstStyle/>
        <a:p>
          <a:r>
            <a:rPr lang="en-US"/>
            <a:t>64 observations over the period of 16 days.</a:t>
          </a:r>
        </a:p>
      </dgm:t>
    </dgm:pt>
    <dgm:pt modelId="{346157C0-A84E-4E32-89D8-46DCE7964E34}" type="parTrans" cxnId="{A148798F-33E3-44B0-BA48-F5BC3E0C87DC}">
      <dgm:prSet/>
      <dgm:spPr/>
      <dgm:t>
        <a:bodyPr/>
        <a:lstStyle/>
        <a:p>
          <a:endParaRPr lang="en-US"/>
        </a:p>
      </dgm:t>
    </dgm:pt>
    <dgm:pt modelId="{8FD61477-EEF3-4E5B-8385-B2B1143FC412}" type="sibTrans" cxnId="{A148798F-33E3-44B0-BA48-F5BC3E0C87DC}">
      <dgm:prSet/>
      <dgm:spPr/>
      <dgm:t>
        <a:bodyPr/>
        <a:lstStyle/>
        <a:p>
          <a:endParaRPr lang="en-US"/>
        </a:p>
      </dgm:t>
    </dgm:pt>
    <dgm:pt modelId="{19E182C6-0982-48BC-8B45-7AF683E31C10}">
      <dgm:prSet/>
      <dgm:spPr/>
      <dgm:t>
        <a:bodyPr/>
        <a:lstStyle/>
        <a:p>
          <a:r>
            <a:rPr lang="en-US" b="0" i="0"/>
            <a:t>Age </a:t>
          </a:r>
          <a:r>
            <a:rPr lang="en-US"/>
            <a:t>group: a child, a teen, and two adults.</a:t>
          </a:r>
        </a:p>
      </dgm:t>
    </dgm:pt>
    <dgm:pt modelId="{B1E85EB4-D1C8-4258-BDCD-B8DB90DB29BA}" type="parTrans" cxnId="{A904DB73-4E47-429B-BBF6-0C2A5A2C5DE1}">
      <dgm:prSet/>
      <dgm:spPr/>
      <dgm:t>
        <a:bodyPr/>
        <a:lstStyle/>
        <a:p>
          <a:endParaRPr lang="en-US"/>
        </a:p>
      </dgm:t>
    </dgm:pt>
    <dgm:pt modelId="{3E1D61A2-2AF8-4533-ACDD-885BF4789AB4}" type="sibTrans" cxnId="{A904DB73-4E47-429B-BBF6-0C2A5A2C5DE1}">
      <dgm:prSet/>
      <dgm:spPr/>
      <dgm:t>
        <a:bodyPr/>
        <a:lstStyle/>
        <a:p>
          <a:endParaRPr lang="en-US"/>
        </a:p>
      </dgm:t>
    </dgm:pt>
    <dgm:pt modelId="{AAA62331-61E3-4968-9919-0F6E4BA25230}">
      <dgm:prSet/>
      <dgm:spPr/>
      <dgm:t>
        <a:bodyPr/>
        <a:lstStyle/>
        <a:p>
          <a:r>
            <a:rPr lang="en-US" dirty="0"/>
            <a:t>Variables: age (IV), day off (IV), and sleep duration (DV).</a:t>
          </a:r>
        </a:p>
      </dgm:t>
    </dgm:pt>
    <dgm:pt modelId="{3E1838A9-DEBD-4B62-8E7A-EAA9F8336B44}" type="parTrans" cxnId="{F5A27825-E7F4-479A-A113-E8431E868570}">
      <dgm:prSet/>
      <dgm:spPr/>
      <dgm:t>
        <a:bodyPr/>
        <a:lstStyle/>
        <a:p>
          <a:endParaRPr lang="en-US"/>
        </a:p>
      </dgm:t>
    </dgm:pt>
    <dgm:pt modelId="{E704DC08-184A-4E69-A903-C06B7C487A90}" type="sibTrans" cxnId="{F5A27825-E7F4-479A-A113-E8431E868570}">
      <dgm:prSet/>
      <dgm:spPr/>
      <dgm:t>
        <a:bodyPr/>
        <a:lstStyle/>
        <a:p>
          <a:endParaRPr lang="en-US"/>
        </a:p>
      </dgm:t>
    </dgm:pt>
    <dgm:pt modelId="{DFA60842-4B28-4DE3-A75A-BFA982C59F6D}">
      <dgm:prSet/>
      <dgm:spPr/>
      <dgm:t>
        <a:bodyPr/>
        <a:lstStyle/>
        <a:p>
          <a:r>
            <a:rPr lang="en-US"/>
            <a:t>Sample size: 4</a:t>
          </a:r>
        </a:p>
      </dgm:t>
    </dgm:pt>
    <dgm:pt modelId="{F0EA75AD-5442-4C80-9B2A-564F64F6991D}" type="parTrans" cxnId="{2CB7E723-153A-460C-950A-86FB264D46CB}">
      <dgm:prSet/>
      <dgm:spPr/>
      <dgm:t>
        <a:bodyPr/>
        <a:lstStyle/>
        <a:p>
          <a:endParaRPr lang="en-US"/>
        </a:p>
      </dgm:t>
    </dgm:pt>
    <dgm:pt modelId="{1F527A68-54E7-4F02-BF4C-F1B81658BC5A}" type="sibTrans" cxnId="{2CB7E723-153A-460C-950A-86FB264D46CB}">
      <dgm:prSet/>
      <dgm:spPr/>
      <dgm:t>
        <a:bodyPr/>
        <a:lstStyle/>
        <a:p>
          <a:endParaRPr lang="en-US"/>
        </a:p>
      </dgm:t>
    </dgm:pt>
    <dgm:pt modelId="{3DE10B82-374C-6346-BD02-CBF59DFBB816}" type="pres">
      <dgm:prSet presAssocID="{4B17D1F8-23DC-4CC8-9B45-23C20B93EE4D}" presName="linear" presStyleCnt="0">
        <dgm:presLayoutVars>
          <dgm:animLvl val="lvl"/>
          <dgm:resizeHandles val="exact"/>
        </dgm:presLayoutVars>
      </dgm:prSet>
      <dgm:spPr/>
    </dgm:pt>
    <dgm:pt modelId="{94420139-B8D8-734F-AEDE-19AD4D45B6D1}" type="pres">
      <dgm:prSet presAssocID="{D7CF1659-2AC6-4B0C-AE59-7C9599F8D89A}" presName="parentText" presStyleLbl="node1" presStyleIdx="0" presStyleCnt="5">
        <dgm:presLayoutVars>
          <dgm:chMax val="0"/>
          <dgm:bulletEnabled val="1"/>
        </dgm:presLayoutVars>
      </dgm:prSet>
      <dgm:spPr/>
    </dgm:pt>
    <dgm:pt modelId="{91948DE2-564F-1D4D-AAAC-5CFE1EF27A2B}" type="pres">
      <dgm:prSet presAssocID="{78D5F69A-AA71-4820-AA69-32D1E67FEF48}" presName="spacer" presStyleCnt="0"/>
      <dgm:spPr/>
    </dgm:pt>
    <dgm:pt modelId="{C7B59513-2665-294A-833E-EDA50A096993}" type="pres">
      <dgm:prSet presAssocID="{A3B9D8F7-AF5A-4547-9104-B2B657053AF7}" presName="parentText" presStyleLbl="node1" presStyleIdx="1" presStyleCnt="5">
        <dgm:presLayoutVars>
          <dgm:chMax val="0"/>
          <dgm:bulletEnabled val="1"/>
        </dgm:presLayoutVars>
      </dgm:prSet>
      <dgm:spPr/>
    </dgm:pt>
    <dgm:pt modelId="{E656E0D3-1151-3C42-AA80-60FDF207F879}" type="pres">
      <dgm:prSet presAssocID="{8FD61477-EEF3-4E5B-8385-B2B1143FC412}" presName="spacer" presStyleCnt="0"/>
      <dgm:spPr/>
    </dgm:pt>
    <dgm:pt modelId="{86E494D6-D5C1-D847-A4F3-9A6CDAFCD0F3}" type="pres">
      <dgm:prSet presAssocID="{19E182C6-0982-48BC-8B45-7AF683E31C10}" presName="parentText" presStyleLbl="node1" presStyleIdx="2" presStyleCnt="5">
        <dgm:presLayoutVars>
          <dgm:chMax val="0"/>
          <dgm:bulletEnabled val="1"/>
        </dgm:presLayoutVars>
      </dgm:prSet>
      <dgm:spPr/>
    </dgm:pt>
    <dgm:pt modelId="{2292A0F1-4364-A646-9BD4-EA13B2190F51}" type="pres">
      <dgm:prSet presAssocID="{3E1D61A2-2AF8-4533-ACDD-885BF4789AB4}" presName="spacer" presStyleCnt="0"/>
      <dgm:spPr/>
    </dgm:pt>
    <dgm:pt modelId="{BD24D3EB-86D6-7E46-AA21-5DC343EBE47E}" type="pres">
      <dgm:prSet presAssocID="{AAA62331-61E3-4968-9919-0F6E4BA25230}" presName="parentText" presStyleLbl="node1" presStyleIdx="3" presStyleCnt="5">
        <dgm:presLayoutVars>
          <dgm:chMax val="0"/>
          <dgm:bulletEnabled val="1"/>
        </dgm:presLayoutVars>
      </dgm:prSet>
      <dgm:spPr/>
    </dgm:pt>
    <dgm:pt modelId="{DC064812-2409-AC4A-9960-6A374F689379}" type="pres">
      <dgm:prSet presAssocID="{E704DC08-184A-4E69-A903-C06B7C487A90}" presName="spacer" presStyleCnt="0"/>
      <dgm:spPr/>
    </dgm:pt>
    <dgm:pt modelId="{3ACCE114-8671-9441-8C19-EA30774181A1}" type="pres">
      <dgm:prSet presAssocID="{DFA60842-4B28-4DE3-A75A-BFA982C59F6D}" presName="parentText" presStyleLbl="node1" presStyleIdx="4" presStyleCnt="5">
        <dgm:presLayoutVars>
          <dgm:chMax val="0"/>
          <dgm:bulletEnabled val="1"/>
        </dgm:presLayoutVars>
      </dgm:prSet>
      <dgm:spPr/>
    </dgm:pt>
  </dgm:ptLst>
  <dgm:cxnLst>
    <dgm:cxn modelId="{B2AE231E-1C61-D544-99E5-6EC5C1D5B6C2}" type="presOf" srcId="{D7CF1659-2AC6-4B0C-AE59-7C9599F8D89A}" destId="{94420139-B8D8-734F-AEDE-19AD4D45B6D1}" srcOrd="0" destOrd="0" presId="urn:microsoft.com/office/officeart/2005/8/layout/vList2"/>
    <dgm:cxn modelId="{2CB7E723-153A-460C-950A-86FB264D46CB}" srcId="{4B17D1F8-23DC-4CC8-9B45-23C20B93EE4D}" destId="{DFA60842-4B28-4DE3-A75A-BFA982C59F6D}" srcOrd="4" destOrd="0" parTransId="{F0EA75AD-5442-4C80-9B2A-564F64F6991D}" sibTransId="{1F527A68-54E7-4F02-BF4C-F1B81658BC5A}"/>
    <dgm:cxn modelId="{F5A27825-E7F4-479A-A113-E8431E868570}" srcId="{4B17D1F8-23DC-4CC8-9B45-23C20B93EE4D}" destId="{AAA62331-61E3-4968-9919-0F6E4BA25230}" srcOrd="3" destOrd="0" parTransId="{3E1838A9-DEBD-4B62-8E7A-EAA9F8336B44}" sibTransId="{E704DC08-184A-4E69-A903-C06B7C487A90}"/>
    <dgm:cxn modelId="{2A728F28-A91D-2E47-9AB3-B38C5A2C674C}" type="presOf" srcId="{AAA62331-61E3-4968-9919-0F6E4BA25230}" destId="{BD24D3EB-86D6-7E46-AA21-5DC343EBE47E}" srcOrd="0" destOrd="0" presId="urn:microsoft.com/office/officeart/2005/8/layout/vList2"/>
    <dgm:cxn modelId="{B43F7A31-786D-F244-8AB2-16CD02D20410}" type="presOf" srcId="{A3B9D8F7-AF5A-4547-9104-B2B657053AF7}" destId="{C7B59513-2665-294A-833E-EDA50A096993}" srcOrd="0" destOrd="0" presId="urn:microsoft.com/office/officeart/2005/8/layout/vList2"/>
    <dgm:cxn modelId="{A904DB73-4E47-429B-BBF6-0C2A5A2C5DE1}" srcId="{4B17D1F8-23DC-4CC8-9B45-23C20B93EE4D}" destId="{19E182C6-0982-48BC-8B45-7AF683E31C10}" srcOrd="2" destOrd="0" parTransId="{B1E85EB4-D1C8-4258-BDCD-B8DB90DB29BA}" sibTransId="{3E1D61A2-2AF8-4533-ACDD-885BF4789AB4}"/>
    <dgm:cxn modelId="{A148798F-33E3-44B0-BA48-F5BC3E0C87DC}" srcId="{4B17D1F8-23DC-4CC8-9B45-23C20B93EE4D}" destId="{A3B9D8F7-AF5A-4547-9104-B2B657053AF7}" srcOrd="1" destOrd="0" parTransId="{346157C0-A84E-4E32-89D8-46DCE7964E34}" sibTransId="{8FD61477-EEF3-4E5B-8385-B2B1143FC412}"/>
    <dgm:cxn modelId="{F74FADC1-1D75-4747-B19C-9003A3D7FDC0}" type="presOf" srcId="{19E182C6-0982-48BC-8B45-7AF683E31C10}" destId="{86E494D6-D5C1-D847-A4F3-9A6CDAFCD0F3}" srcOrd="0" destOrd="0" presId="urn:microsoft.com/office/officeart/2005/8/layout/vList2"/>
    <dgm:cxn modelId="{DC4C20D5-92DE-A846-9E9A-84DCE012D279}" type="presOf" srcId="{4B17D1F8-23DC-4CC8-9B45-23C20B93EE4D}" destId="{3DE10B82-374C-6346-BD02-CBF59DFBB816}" srcOrd="0" destOrd="0" presId="urn:microsoft.com/office/officeart/2005/8/layout/vList2"/>
    <dgm:cxn modelId="{C5D18FDC-7D2E-914A-B716-1DBC55994379}" type="presOf" srcId="{DFA60842-4B28-4DE3-A75A-BFA982C59F6D}" destId="{3ACCE114-8671-9441-8C19-EA30774181A1}" srcOrd="0" destOrd="0" presId="urn:microsoft.com/office/officeart/2005/8/layout/vList2"/>
    <dgm:cxn modelId="{1D43BEF5-31CC-4533-B96F-99F93C4D41C3}" srcId="{4B17D1F8-23DC-4CC8-9B45-23C20B93EE4D}" destId="{D7CF1659-2AC6-4B0C-AE59-7C9599F8D89A}" srcOrd="0" destOrd="0" parTransId="{703C75D7-174B-411D-8968-E2E3D26D9116}" sibTransId="{78D5F69A-AA71-4820-AA69-32D1E67FEF48}"/>
    <dgm:cxn modelId="{A6FD0582-9493-8148-BB26-2270974CF544}" type="presParOf" srcId="{3DE10B82-374C-6346-BD02-CBF59DFBB816}" destId="{94420139-B8D8-734F-AEDE-19AD4D45B6D1}" srcOrd="0" destOrd="0" presId="urn:microsoft.com/office/officeart/2005/8/layout/vList2"/>
    <dgm:cxn modelId="{30759CCB-34DE-7840-A8F3-2B80913575D4}" type="presParOf" srcId="{3DE10B82-374C-6346-BD02-CBF59DFBB816}" destId="{91948DE2-564F-1D4D-AAAC-5CFE1EF27A2B}" srcOrd="1" destOrd="0" presId="urn:microsoft.com/office/officeart/2005/8/layout/vList2"/>
    <dgm:cxn modelId="{93A26FED-6453-4E41-B192-50B7606479DC}" type="presParOf" srcId="{3DE10B82-374C-6346-BD02-CBF59DFBB816}" destId="{C7B59513-2665-294A-833E-EDA50A096993}" srcOrd="2" destOrd="0" presId="urn:microsoft.com/office/officeart/2005/8/layout/vList2"/>
    <dgm:cxn modelId="{DEB25865-9B99-5A43-BF11-3E89597A278A}" type="presParOf" srcId="{3DE10B82-374C-6346-BD02-CBF59DFBB816}" destId="{E656E0D3-1151-3C42-AA80-60FDF207F879}" srcOrd="3" destOrd="0" presId="urn:microsoft.com/office/officeart/2005/8/layout/vList2"/>
    <dgm:cxn modelId="{C9676539-1FAD-9B49-AA2C-BF1326A14BAA}" type="presParOf" srcId="{3DE10B82-374C-6346-BD02-CBF59DFBB816}" destId="{86E494D6-D5C1-D847-A4F3-9A6CDAFCD0F3}" srcOrd="4" destOrd="0" presId="urn:microsoft.com/office/officeart/2005/8/layout/vList2"/>
    <dgm:cxn modelId="{C799B879-C954-8847-BF65-59FE92E298E5}" type="presParOf" srcId="{3DE10B82-374C-6346-BD02-CBF59DFBB816}" destId="{2292A0F1-4364-A646-9BD4-EA13B2190F51}" srcOrd="5" destOrd="0" presId="urn:microsoft.com/office/officeart/2005/8/layout/vList2"/>
    <dgm:cxn modelId="{4AE8DB11-29BC-DE43-9096-0AC24DF168F4}" type="presParOf" srcId="{3DE10B82-374C-6346-BD02-CBF59DFBB816}" destId="{BD24D3EB-86D6-7E46-AA21-5DC343EBE47E}" srcOrd="6" destOrd="0" presId="urn:microsoft.com/office/officeart/2005/8/layout/vList2"/>
    <dgm:cxn modelId="{61E92E91-FA13-454C-84C4-62D8A34B3517}" type="presParOf" srcId="{3DE10B82-374C-6346-BD02-CBF59DFBB816}" destId="{DC064812-2409-AC4A-9960-6A374F689379}" srcOrd="7" destOrd="0" presId="urn:microsoft.com/office/officeart/2005/8/layout/vList2"/>
    <dgm:cxn modelId="{1C1F6735-A89F-9949-96E7-7A4F131869AD}" type="presParOf" srcId="{3DE10B82-374C-6346-BD02-CBF59DFBB816}" destId="{3ACCE114-8671-9441-8C19-EA30774181A1}"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2CE08C-916F-4B22-A744-947EBA66F11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DEA9958F-891B-4D92-8962-7489E058402B}">
          <dgm:prSet custT="1"/>
          <dgm:spPr/>
          <dgm:t>
            <a:bodyPr/>
            <a:lstStyle/>
            <a:p>
              <a:r>
                <a:rPr lang="en-US" sz="4000" b="1" i="0" dirty="0"/>
                <a:t>Null Hypothesis (</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𝑯</m:t>
                      </m:r>
                    </m:e>
                    <m:sub>
                      <m:r>
                        <a:rPr lang="en-US" sz="4000" b="1" i="1" smtClean="0">
                          <a:latin typeface="Cambria Math" panose="02040503050406030204" pitchFamily="18" charset="0"/>
                        </a:rPr>
                        <m:t>𝟎</m:t>
                      </m:r>
                    </m:sub>
                  </m:sSub>
                </m:oMath>
              </a14:m>
              <a:r>
                <a:rPr lang="en-US" sz="4000" b="1" i="0" dirty="0"/>
                <a:t>):</a:t>
              </a:r>
              <a:r>
                <a:rPr lang="en-US" sz="4000" b="0" i="0" dirty="0"/>
                <a:t> p = 0.5</a:t>
              </a:r>
              <a:br>
                <a:rPr lang="en-US" sz="2700" dirty="0"/>
              </a:br>
              <a:endParaRPr lang="en-US" sz="2700" dirty="0"/>
            </a:p>
          </dgm:t>
        </dgm:pt>
      </mc:Choice>
      <mc:Fallback>
        <dgm:pt modelId="{DEA9958F-891B-4D92-8962-7489E058402B}">
          <dgm:prSet custT="1"/>
          <dgm:spPr/>
          <dgm:t>
            <a:bodyPr/>
            <a:lstStyle/>
            <a:p>
              <a:r>
                <a:rPr lang="en-US" sz="4000" b="1" i="0" dirty="0"/>
                <a:t>Null Hypothesis (</a:t>
              </a:r>
              <a:r>
                <a:rPr lang="en-US" sz="4000" b="1" i="0">
                  <a:latin typeface="Cambria Math" panose="02040503050406030204" pitchFamily="18" charset="0"/>
                </a:rPr>
                <a:t>𝑯_𝟎</a:t>
              </a:r>
              <a:r>
                <a:rPr lang="en-US" sz="4000" b="1" i="0" dirty="0"/>
                <a:t>):</a:t>
              </a:r>
              <a:r>
                <a:rPr lang="en-US" sz="4000" b="0" i="0" dirty="0"/>
                <a:t> p = 0.5</a:t>
              </a:r>
              <a:br>
                <a:rPr lang="en-US" sz="2700" dirty="0"/>
              </a:br>
              <a:endParaRPr lang="en-US" sz="2700" dirty="0"/>
            </a:p>
          </dgm:t>
        </dgm:pt>
      </mc:Fallback>
    </mc:AlternateContent>
    <dgm:pt modelId="{30A66CB9-A3C0-4CF6-918F-D4D9DB37260C}" type="parTrans" cxnId="{8EDDE538-66F2-4835-9F76-25A5A50A1F25}">
      <dgm:prSet/>
      <dgm:spPr/>
      <dgm:t>
        <a:bodyPr/>
        <a:lstStyle/>
        <a:p>
          <a:endParaRPr lang="en-US"/>
        </a:p>
      </dgm:t>
    </dgm:pt>
    <dgm:pt modelId="{34E62081-B7C9-49DC-8C29-06A3358B9C02}" type="sibTrans" cxnId="{8EDDE538-66F2-4835-9F76-25A5A50A1F25}">
      <dgm:prSet/>
      <dgm:spPr/>
      <dgm:t>
        <a:bodyPr/>
        <a:lstStyle/>
        <a:p>
          <a:endParaRPr lang="en-US"/>
        </a:p>
      </dgm:t>
    </dgm:pt>
    <mc:AlternateContent xmlns:mc="http://schemas.openxmlformats.org/markup-compatibility/2006">
      <mc:Choice xmlns:a14="http://schemas.microsoft.com/office/drawing/2010/main" Requires="a14">
        <dgm:pt modelId="{0BB6079C-9EAC-4DDB-A33F-61B511DE0D19}">
          <dgm:prSet custT="1"/>
          <dgm:spPr/>
          <dgm:t>
            <a:bodyPr/>
            <a:lstStyle/>
            <a:p>
              <a:r>
                <a:rPr lang="en-US" sz="4000" b="1" i="0" dirty="0"/>
                <a:t>Alternative Hypothesis (</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𝑯</m:t>
                      </m:r>
                    </m:e>
                    <m:sub>
                      <m:r>
                        <a:rPr lang="en-US" sz="4000" b="1" i="1" smtClean="0">
                          <a:latin typeface="Cambria Math" panose="02040503050406030204" pitchFamily="18" charset="0"/>
                        </a:rPr>
                        <m:t>𝒂</m:t>
                      </m:r>
                    </m:sub>
                  </m:sSub>
                </m:oMath>
              </a14:m>
              <a:r>
                <a:rPr lang="en-US" sz="4000" b="1" i="0" dirty="0"/>
                <a:t>​):</a:t>
              </a:r>
              <a:r>
                <a:rPr lang="en-US" sz="4000" b="0" i="0" dirty="0"/>
                <a:t> p&gt;0.5</a:t>
              </a:r>
              <a:br>
                <a:rPr lang="en-US" sz="2700" dirty="0"/>
              </a:br>
              <a:endParaRPr lang="en-US" sz="2700" dirty="0"/>
            </a:p>
          </dgm:t>
        </dgm:pt>
      </mc:Choice>
      <mc:Fallback>
        <dgm:pt modelId="{0BB6079C-9EAC-4DDB-A33F-61B511DE0D19}">
          <dgm:prSet custT="1"/>
          <dgm:spPr/>
          <dgm:t>
            <a:bodyPr/>
            <a:lstStyle/>
            <a:p>
              <a:r>
                <a:rPr lang="en-US" sz="4000" b="1" i="0" dirty="0"/>
                <a:t>Alternative Hypothesis (</a:t>
              </a:r>
              <a:r>
                <a:rPr lang="en-US" sz="4000" b="1" i="0">
                  <a:latin typeface="Cambria Math" panose="02040503050406030204" pitchFamily="18" charset="0"/>
                </a:rPr>
                <a:t>𝑯_𝒂</a:t>
              </a:r>
              <a:r>
                <a:rPr lang="en-US" sz="4000" b="1" i="0" dirty="0"/>
                <a:t>​):</a:t>
              </a:r>
              <a:r>
                <a:rPr lang="en-US" sz="4000" b="0" i="0" dirty="0"/>
                <a:t> p&gt;0.5</a:t>
              </a:r>
              <a:br>
                <a:rPr lang="en-US" sz="2700" dirty="0"/>
              </a:br>
              <a:endParaRPr lang="en-US" sz="2700" dirty="0"/>
            </a:p>
          </dgm:t>
        </dgm:pt>
      </mc:Fallback>
    </mc:AlternateContent>
    <dgm:pt modelId="{A70F752E-BABE-4DB4-B330-4D4C71B6469C}" type="parTrans" cxnId="{CAF7E934-6FD6-483E-9B40-E63733A3A538}">
      <dgm:prSet/>
      <dgm:spPr/>
      <dgm:t>
        <a:bodyPr/>
        <a:lstStyle/>
        <a:p>
          <a:endParaRPr lang="en-US"/>
        </a:p>
      </dgm:t>
    </dgm:pt>
    <dgm:pt modelId="{1EAACC12-1D0D-447A-AA42-3EC0B603F96E}" type="sibTrans" cxnId="{CAF7E934-6FD6-483E-9B40-E63733A3A538}">
      <dgm:prSet/>
      <dgm:spPr/>
      <dgm:t>
        <a:bodyPr/>
        <a:lstStyle/>
        <a:p>
          <a:endParaRPr lang="en-US"/>
        </a:p>
      </dgm:t>
    </dgm:pt>
    <dgm:pt modelId="{FA7DA1C5-DA99-1B47-BA75-30D3AEDB4F02}" type="pres">
      <dgm:prSet presAssocID="{CA2CE08C-916F-4B22-A744-947EBA66F111}" presName="hierChild1" presStyleCnt="0">
        <dgm:presLayoutVars>
          <dgm:chPref val="1"/>
          <dgm:dir/>
          <dgm:animOne val="branch"/>
          <dgm:animLvl val="lvl"/>
          <dgm:resizeHandles/>
        </dgm:presLayoutVars>
      </dgm:prSet>
      <dgm:spPr/>
    </dgm:pt>
    <dgm:pt modelId="{D2AE01F8-C34D-AD4C-89C3-177BF22E4318}" type="pres">
      <dgm:prSet presAssocID="{DEA9958F-891B-4D92-8962-7489E058402B}" presName="hierRoot1" presStyleCnt="0"/>
      <dgm:spPr/>
    </dgm:pt>
    <dgm:pt modelId="{D91714E3-B330-4A44-92C4-CBA1C3F72236}" type="pres">
      <dgm:prSet presAssocID="{DEA9958F-891B-4D92-8962-7489E058402B}" presName="composite" presStyleCnt="0"/>
      <dgm:spPr/>
    </dgm:pt>
    <dgm:pt modelId="{32CF10EC-C451-C24E-9091-0EC45035F02D}" type="pres">
      <dgm:prSet presAssocID="{DEA9958F-891B-4D92-8962-7489E058402B}" presName="background" presStyleLbl="node0" presStyleIdx="0" presStyleCnt="2"/>
      <dgm:spPr/>
    </dgm:pt>
    <dgm:pt modelId="{66392443-B238-4445-9B1B-4BCFDEC02634}" type="pres">
      <dgm:prSet presAssocID="{DEA9958F-891B-4D92-8962-7489E058402B}" presName="text" presStyleLbl="fgAcc0" presStyleIdx="0" presStyleCnt="2" custScaleY="149631">
        <dgm:presLayoutVars>
          <dgm:chPref val="3"/>
        </dgm:presLayoutVars>
      </dgm:prSet>
      <dgm:spPr/>
    </dgm:pt>
    <dgm:pt modelId="{5C334601-9090-F04B-9EF9-874498C72478}" type="pres">
      <dgm:prSet presAssocID="{DEA9958F-891B-4D92-8962-7489E058402B}" presName="hierChild2" presStyleCnt="0"/>
      <dgm:spPr/>
    </dgm:pt>
    <dgm:pt modelId="{2944A9B0-5539-B043-92D6-2E53FCFCB978}" type="pres">
      <dgm:prSet presAssocID="{0BB6079C-9EAC-4DDB-A33F-61B511DE0D19}" presName="hierRoot1" presStyleCnt="0"/>
      <dgm:spPr/>
    </dgm:pt>
    <dgm:pt modelId="{E210835C-59FA-C742-A39A-F9CE8D5CA70B}" type="pres">
      <dgm:prSet presAssocID="{0BB6079C-9EAC-4DDB-A33F-61B511DE0D19}" presName="composite" presStyleCnt="0"/>
      <dgm:spPr/>
    </dgm:pt>
    <dgm:pt modelId="{7368E156-FA3C-CF48-8A58-5107C5CCAF2D}" type="pres">
      <dgm:prSet presAssocID="{0BB6079C-9EAC-4DDB-A33F-61B511DE0D19}" presName="background" presStyleLbl="node0" presStyleIdx="1" presStyleCnt="2"/>
      <dgm:spPr/>
    </dgm:pt>
    <dgm:pt modelId="{1FE09AAA-E32E-6E4B-ABE9-69DE27081B94}" type="pres">
      <dgm:prSet presAssocID="{0BB6079C-9EAC-4DDB-A33F-61B511DE0D19}" presName="text" presStyleLbl="fgAcc0" presStyleIdx="1" presStyleCnt="2" custScaleY="150103">
        <dgm:presLayoutVars>
          <dgm:chPref val="3"/>
        </dgm:presLayoutVars>
      </dgm:prSet>
      <dgm:spPr/>
    </dgm:pt>
    <dgm:pt modelId="{B1378AB6-C540-054A-A0AB-20A28DBED135}" type="pres">
      <dgm:prSet presAssocID="{0BB6079C-9EAC-4DDB-A33F-61B511DE0D19}" presName="hierChild2" presStyleCnt="0"/>
      <dgm:spPr/>
    </dgm:pt>
  </dgm:ptLst>
  <dgm:cxnLst>
    <dgm:cxn modelId="{CAF7E934-6FD6-483E-9B40-E63733A3A538}" srcId="{CA2CE08C-916F-4B22-A744-947EBA66F111}" destId="{0BB6079C-9EAC-4DDB-A33F-61B511DE0D19}" srcOrd="1" destOrd="0" parTransId="{A70F752E-BABE-4DB4-B330-4D4C71B6469C}" sibTransId="{1EAACC12-1D0D-447A-AA42-3EC0B603F96E}"/>
    <dgm:cxn modelId="{8EDDE538-66F2-4835-9F76-25A5A50A1F25}" srcId="{CA2CE08C-916F-4B22-A744-947EBA66F111}" destId="{DEA9958F-891B-4D92-8962-7489E058402B}" srcOrd="0" destOrd="0" parTransId="{30A66CB9-A3C0-4CF6-918F-D4D9DB37260C}" sibTransId="{34E62081-B7C9-49DC-8C29-06A3358B9C02}"/>
    <dgm:cxn modelId="{05F268A7-C848-B442-B1FD-1BD952034572}" type="presOf" srcId="{CA2CE08C-916F-4B22-A744-947EBA66F111}" destId="{FA7DA1C5-DA99-1B47-BA75-30D3AEDB4F02}" srcOrd="0" destOrd="0" presId="urn:microsoft.com/office/officeart/2005/8/layout/hierarchy1"/>
    <dgm:cxn modelId="{6947DFC9-99CD-BF47-91AB-AAE1437CE4B1}" type="presOf" srcId="{0BB6079C-9EAC-4DDB-A33F-61B511DE0D19}" destId="{1FE09AAA-E32E-6E4B-ABE9-69DE27081B94}" srcOrd="0" destOrd="0" presId="urn:microsoft.com/office/officeart/2005/8/layout/hierarchy1"/>
    <dgm:cxn modelId="{F2A248D0-46B9-8C43-BE7A-87E95D59583D}" type="presOf" srcId="{DEA9958F-891B-4D92-8962-7489E058402B}" destId="{66392443-B238-4445-9B1B-4BCFDEC02634}" srcOrd="0" destOrd="0" presId="urn:microsoft.com/office/officeart/2005/8/layout/hierarchy1"/>
    <dgm:cxn modelId="{A00CC4A4-6F7F-8145-AD23-ECA873592125}" type="presParOf" srcId="{FA7DA1C5-DA99-1B47-BA75-30D3AEDB4F02}" destId="{D2AE01F8-C34D-AD4C-89C3-177BF22E4318}" srcOrd="0" destOrd="0" presId="urn:microsoft.com/office/officeart/2005/8/layout/hierarchy1"/>
    <dgm:cxn modelId="{B701FDEA-9B8E-2448-A755-98CEF070642F}" type="presParOf" srcId="{D2AE01F8-C34D-AD4C-89C3-177BF22E4318}" destId="{D91714E3-B330-4A44-92C4-CBA1C3F72236}" srcOrd="0" destOrd="0" presId="urn:microsoft.com/office/officeart/2005/8/layout/hierarchy1"/>
    <dgm:cxn modelId="{A13DD2F7-3D2A-4F4D-8B34-0D5D3766A0EA}" type="presParOf" srcId="{D91714E3-B330-4A44-92C4-CBA1C3F72236}" destId="{32CF10EC-C451-C24E-9091-0EC45035F02D}" srcOrd="0" destOrd="0" presId="urn:microsoft.com/office/officeart/2005/8/layout/hierarchy1"/>
    <dgm:cxn modelId="{3719D249-F495-934D-8D31-F38A8A450838}" type="presParOf" srcId="{D91714E3-B330-4A44-92C4-CBA1C3F72236}" destId="{66392443-B238-4445-9B1B-4BCFDEC02634}" srcOrd="1" destOrd="0" presId="urn:microsoft.com/office/officeart/2005/8/layout/hierarchy1"/>
    <dgm:cxn modelId="{F3791CFC-F4CD-E242-A923-480C57242D9F}" type="presParOf" srcId="{D2AE01F8-C34D-AD4C-89C3-177BF22E4318}" destId="{5C334601-9090-F04B-9EF9-874498C72478}" srcOrd="1" destOrd="0" presId="urn:microsoft.com/office/officeart/2005/8/layout/hierarchy1"/>
    <dgm:cxn modelId="{F1A82D7D-8573-2446-BE3B-3C54B43AA676}" type="presParOf" srcId="{FA7DA1C5-DA99-1B47-BA75-30D3AEDB4F02}" destId="{2944A9B0-5539-B043-92D6-2E53FCFCB978}" srcOrd="1" destOrd="0" presId="urn:microsoft.com/office/officeart/2005/8/layout/hierarchy1"/>
    <dgm:cxn modelId="{D238E328-FA73-C043-B563-C109DDD07DF0}" type="presParOf" srcId="{2944A9B0-5539-B043-92D6-2E53FCFCB978}" destId="{E210835C-59FA-C742-A39A-F9CE8D5CA70B}" srcOrd="0" destOrd="0" presId="urn:microsoft.com/office/officeart/2005/8/layout/hierarchy1"/>
    <dgm:cxn modelId="{896D054D-53C9-9B4B-948E-1D73A471CCB7}" type="presParOf" srcId="{E210835C-59FA-C742-A39A-F9CE8D5CA70B}" destId="{7368E156-FA3C-CF48-8A58-5107C5CCAF2D}" srcOrd="0" destOrd="0" presId="urn:microsoft.com/office/officeart/2005/8/layout/hierarchy1"/>
    <dgm:cxn modelId="{A4876FB5-5848-8841-90CC-CAF711766705}" type="presParOf" srcId="{E210835C-59FA-C742-A39A-F9CE8D5CA70B}" destId="{1FE09AAA-E32E-6E4B-ABE9-69DE27081B94}" srcOrd="1" destOrd="0" presId="urn:microsoft.com/office/officeart/2005/8/layout/hierarchy1"/>
    <dgm:cxn modelId="{B7C82E36-23BB-9741-BA1C-D83910A818AC}" type="presParOf" srcId="{2944A9B0-5539-B043-92D6-2E53FCFCB978}" destId="{B1378AB6-C540-054A-A0AB-20A28DBED13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2CE08C-916F-4B22-A744-947EBA66F11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EA9958F-891B-4D92-8962-7489E058402B}">
      <dgm:prSet custT="1"/>
      <dgm:spPr>
        <a:blipFill>
          <a:blip xmlns:r="http://schemas.openxmlformats.org/officeDocument/2006/relationships" r:embed="rId1"/>
          <a:stretch>
            <a:fillRect/>
          </a:stretch>
        </a:blipFill>
      </dgm:spPr>
      <dgm:t>
        <a:bodyPr/>
        <a:lstStyle/>
        <a:p>
          <a:r>
            <a:rPr lang="en-US">
              <a:noFill/>
            </a:rPr>
            <a:t> </a:t>
          </a:r>
        </a:p>
      </dgm:t>
    </dgm:pt>
    <dgm:pt modelId="{30A66CB9-A3C0-4CF6-918F-D4D9DB37260C}" type="parTrans" cxnId="{8EDDE538-66F2-4835-9F76-25A5A50A1F25}">
      <dgm:prSet/>
      <dgm:spPr/>
      <dgm:t>
        <a:bodyPr/>
        <a:lstStyle/>
        <a:p>
          <a:endParaRPr lang="en-US"/>
        </a:p>
      </dgm:t>
    </dgm:pt>
    <dgm:pt modelId="{34E62081-B7C9-49DC-8C29-06A3358B9C02}" type="sibTrans" cxnId="{8EDDE538-66F2-4835-9F76-25A5A50A1F25}">
      <dgm:prSet/>
      <dgm:spPr/>
      <dgm:t>
        <a:bodyPr/>
        <a:lstStyle/>
        <a:p>
          <a:endParaRPr lang="en-US"/>
        </a:p>
      </dgm:t>
    </dgm:pt>
    <dgm:pt modelId="{0BB6079C-9EAC-4DDB-A33F-61B511DE0D19}">
      <dgm:prSet custT="1"/>
      <dgm:spPr>
        <a:blipFill>
          <a:blip xmlns:r="http://schemas.openxmlformats.org/officeDocument/2006/relationships" r:embed="rId2"/>
          <a:stretch>
            <a:fillRect/>
          </a:stretch>
        </a:blipFill>
      </dgm:spPr>
      <dgm:t>
        <a:bodyPr/>
        <a:lstStyle/>
        <a:p>
          <a:r>
            <a:rPr lang="en-US">
              <a:noFill/>
            </a:rPr>
            <a:t> </a:t>
          </a:r>
        </a:p>
      </dgm:t>
    </dgm:pt>
    <dgm:pt modelId="{A70F752E-BABE-4DB4-B330-4D4C71B6469C}" type="parTrans" cxnId="{CAF7E934-6FD6-483E-9B40-E63733A3A538}">
      <dgm:prSet/>
      <dgm:spPr/>
      <dgm:t>
        <a:bodyPr/>
        <a:lstStyle/>
        <a:p>
          <a:endParaRPr lang="en-US"/>
        </a:p>
      </dgm:t>
    </dgm:pt>
    <dgm:pt modelId="{1EAACC12-1D0D-447A-AA42-3EC0B603F96E}" type="sibTrans" cxnId="{CAF7E934-6FD6-483E-9B40-E63733A3A538}">
      <dgm:prSet/>
      <dgm:spPr/>
      <dgm:t>
        <a:bodyPr/>
        <a:lstStyle/>
        <a:p>
          <a:endParaRPr lang="en-US"/>
        </a:p>
      </dgm:t>
    </dgm:pt>
    <dgm:pt modelId="{FA7DA1C5-DA99-1B47-BA75-30D3AEDB4F02}" type="pres">
      <dgm:prSet presAssocID="{CA2CE08C-916F-4B22-A744-947EBA66F111}" presName="hierChild1" presStyleCnt="0">
        <dgm:presLayoutVars>
          <dgm:chPref val="1"/>
          <dgm:dir/>
          <dgm:animOne val="branch"/>
          <dgm:animLvl val="lvl"/>
          <dgm:resizeHandles/>
        </dgm:presLayoutVars>
      </dgm:prSet>
      <dgm:spPr/>
    </dgm:pt>
    <dgm:pt modelId="{D2AE01F8-C34D-AD4C-89C3-177BF22E4318}" type="pres">
      <dgm:prSet presAssocID="{DEA9958F-891B-4D92-8962-7489E058402B}" presName="hierRoot1" presStyleCnt="0"/>
      <dgm:spPr/>
    </dgm:pt>
    <dgm:pt modelId="{D91714E3-B330-4A44-92C4-CBA1C3F72236}" type="pres">
      <dgm:prSet presAssocID="{DEA9958F-891B-4D92-8962-7489E058402B}" presName="composite" presStyleCnt="0"/>
      <dgm:spPr/>
    </dgm:pt>
    <dgm:pt modelId="{32CF10EC-C451-C24E-9091-0EC45035F02D}" type="pres">
      <dgm:prSet presAssocID="{DEA9958F-891B-4D92-8962-7489E058402B}" presName="background" presStyleLbl="node0" presStyleIdx="0" presStyleCnt="2"/>
      <dgm:spPr/>
    </dgm:pt>
    <dgm:pt modelId="{66392443-B238-4445-9B1B-4BCFDEC02634}" type="pres">
      <dgm:prSet presAssocID="{DEA9958F-891B-4D92-8962-7489E058402B}" presName="text" presStyleLbl="fgAcc0" presStyleIdx="0" presStyleCnt="2" custScaleY="149631">
        <dgm:presLayoutVars>
          <dgm:chPref val="3"/>
        </dgm:presLayoutVars>
      </dgm:prSet>
      <dgm:spPr/>
    </dgm:pt>
    <dgm:pt modelId="{5C334601-9090-F04B-9EF9-874498C72478}" type="pres">
      <dgm:prSet presAssocID="{DEA9958F-891B-4D92-8962-7489E058402B}" presName="hierChild2" presStyleCnt="0"/>
      <dgm:spPr/>
    </dgm:pt>
    <dgm:pt modelId="{2944A9B0-5539-B043-92D6-2E53FCFCB978}" type="pres">
      <dgm:prSet presAssocID="{0BB6079C-9EAC-4DDB-A33F-61B511DE0D19}" presName="hierRoot1" presStyleCnt="0"/>
      <dgm:spPr/>
    </dgm:pt>
    <dgm:pt modelId="{E210835C-59FA-C742-A39A-F9CE8D5CA70B}" type="pres">
      <dgm:prSet presAssocID="{0BB6079C-9EAC-4DDB-A33F-61B511DE0D19}" presName="composite" presStyleCnt="0"/>
      <dgm:spPr/>
    </dgm:pt>
    <dgm:pt modelId="{7368E156-FA3C-CF48-8A58-5107C5CCAF2D}" type="pres">
      <dgm:prSet presAssocID="{0BB6079C-9EAC-4DDB-A33F-61B511DE0D19}" presName="background" presStyleLbl="node0" presStyleIdx="1" presStyleCnt="2"/>
      <dgm:spPr/>
    </dgm:pt>
    <dgm:pt modelId="{1FE09AAA-E32E-6E4B-ABE9-69DE27081B94}" type="pres">
      <dgm:prSet presAssocID="{0BB6079C-9EAC-4DDB-A33F-61B511DE0D19}" presName="text" presStyleLbl="fgAcc0" presStyleIdx="1" presStyleCnt="2" custScaleY="150103">
        <dgm:presLayoutVars>
          <dgm:chPref val="3"/>
        </dgm:presLayoutVars>
      </dgm:prSet>
      <dgm:spPr/>
    </dgm:pt>
    <dgm:pt modelId="{B1378AB6-C540-054A-A0AB-20A28DBED135}" type="pres">
      <dgm:prSet presAssocID="{0BB6079C-9EAC-4DDB-A33F-61B511DE0D19}" presName="hierChild2" presStyleCnt="0"/>
      <dgm:spPr/>
    </dgm:pt>
  </dgm:ptLst>
  <dgm:cxnLst>
    <dgm:cxn modelId="{CAF7E934-6FD6-483E-9B40-E63733A3A538}" srcId="{CA2CE08C-916F-4B22-A744-947EBA66F111}" destId="{0BB6079C-9EAC-4DDB-A33F-61B511DE0D19}" srcOrd="1" destOrd="0" parTransId="{A70F752E-BABE-4DB4-B330-4D4C71B6469C}" sibTransId="{1EAACC12-1D0D-447A-AA42-3EC0B603F96E}"/>
    <dgm:cxn modelId="{8EDDE538-66F2-4835-9F76-25A5A50A1F25}" srcId="{CA2CE08C-916F-4B22-A744-947EBA66F111}" destId="{DEA9958F-891B-4D92-8962-7489E058402B}" srcOrd="0" destOrd="0" parTransId="{30A66CB9-A3C0-4CF6-918F-D4D9DB37260C}" sibTransId="{34E62081-B7C9-49DC-8C29-06A3358B9C02}"/>
    <dgm:cxn modelId="{05F268A7-C848-B442-B1FD-1BD952034572}" type="presOf" srcId="{CA2CE08C-916F-4B22-A744-947EBA66F111}" destId="{FA7DA1C5-DA99-1B47-BA75-30D3AEDB4F02}" srcOrd="0" destOrd="0" presId="urn:microsoft.com/office/officeart/2005/8/layout/hierarchy1"/>
    <dgm:cxn modelId="{6947DFC9-99CD-BF47-91AB-AAE1437CE4B1}" type="presOf" srcId="{0BB6079C-9EAC-4DDB-A33F-61B511DE0D19}" destId="{1FE09AAA-E32E-6E4B-ABE9-69DE27081B94}" srcOrd="0" destOrd="0" presId="urn:microsoft.com/office/officeart/2005/8/layout/hierarchy1"/>
    <dgm:cxn modelId="{F2A248D0-46B9-8C43-BE7A-87E95D59583D}" type="presOf" srcId="{DEA9958F-891B-4D92-8962-7489E058402B}" destId="{66392443-B238-4445-9B1B-4BCFDEC02634}" srcOrd="0" destOrd="0" presId="urn:microsoft.com/office/officeart/2005/8/layout/hierarchy1"/>
    <dgm:cxn modelId="{A00CC4A4-6F7F-8145-AD23-ECA873592125}" type="presParOf" srcId="{FA7DA1C5-DA99-1B47-BA75-30D3AEDB4F02}" destId="{D2AE01F8-C34D-AD4C-89C3-177BF22E4318}" srcOrd="0" destOrd="0" presId="urn:microsoft.com/office/officeart/2005/8/layout/hierarchy1"/>
    <dgm:cxn modelId="{B701FDEA-9B8E-2448-A755-98CEF070642F}" type="presParOf" srcId="{D2AE01F8-C34D-AD4C-89C3-177BF22E4318}" destId="{D91714E3-B330-4A44-92C4-CBA1C3F72236}" srcOrd="0" destOrd="0" presId="urn:microsoft.com/office/officeart/2005/8/layout/hierarchy1"/>
    <dgm:cxn modelId="{A13DD2F7-3D2A-4F4D-8B34-0D5D3766A0EA}" type="presParOf" srcId="{D91714E3-B330-4A44-92C4-CBA1C3F72236}" destId="{32CF10EC-C451-C24E-9091-0EC45035F02D}" srcOrd="0" destOrd="0" presId="urn:microsoft.com/office/officeart/2005/8/layout/hierarchy1"/>
    <dgm:cxn modelId="{3719D249-F495-934D-8D31-F38A8A450838}" type="presParOf" srcId="{D91714E3-B330-4A44-92C4-CBA1C3F72236}" destId="{66392443-B238-4445-9B1B-4BCFDEC02634}" srcOrd="1" destOrd="0" presId="urn:microsoft.com/office/officeart/2005/8/layout/hierarchy1"/>
    <dgm:cxn modelId="{F3791CFC-F4CD-E242-A923-480C57242D9F}" type="presParOf" srcId="{D2AE01F8-C34D-AD4C-89C3-177BF22E4318}" destId="{5C334601-9090-F04B-9EF9-874498C72478}" srcOrd="1" destOrd="0" presId="urn:microsoft.com/office/officeart/2005/8/layout/hierarchy1"/>
    <dgm:cxn modelId="{F1A82D7D-8573-2446-BE3B-3C54B43AA676}" type="presParOf" srcId="{FA7DA1C5-DA99-1B47-BA75-30D3AEDB4F02}" destId="{2944A9B0-5539-B043-92D6-2E53FCFCB978}" srcOrd="1" destOrd="0" presId="urn:microsoft.com/office/officeart/2005/8/layout/hierarchy1"/>
    <dgm:cxn modelId="{D238E328-FA73-C043-B563-C109DDD07DF0}" type="presParOf" srcId="{2944A9B0-5539-B043-92D6-2E53FCFCB978}" destId="{E210835C-59FA-C742-A39A-F9CE8D5CA70B}" srcOrd="0" destOrd="0" presId="urn:microsoft.com/office/officeart/2005/8/layout/hierarchy1"/>
    <dgm:cxn modelId="{896D054D-53C9-9B4B-948E-1D73A471CCB7}" type="presParOf" srcId="{E210835C-59FA-C742-A39A-F9CE8D5CA70B}" destId="{7368E156-FA3C-CF48-8A58-5107C5CCAF2D}" srcOrd="0" destOrd="0" presId="urn:microsoft.com/office/officeart/2005/8/layout/hierarchy1"/>
    <dgm:cxn modelId="{A4876FB5-5848-8841-90CC-CAF711766705}" type="presParOf" srcId="{E210835C-59FA-C742-A39A-F9CE8D5CA70B}" destId="{1FE09AAA-E32E-6E4B-ABE9-69DE27081B94}" srcOrd="1" destOrd="0" presId="urn:microsoft.com/office/officeart/2005/8/layout/hierarchy1"/>
    <dgm:cxn modelId="{B7C82E36-23BB-9741-BA1C-D83910A818AC}" type="presParOf" srcId="{2944A9B0-5539-B043-92D6-2E53FCFCB978}" destId="{B1378AB6-C540-054A-A0AB-20A28DBED13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F12C2F-11B0-4416-99B7-1856645435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3957EE1-3E02-45C5-937E-5FD3A64A8DEF}">
      <dgm:prSet/>
      <dgm:spPr/>
      <dgm:t>
        <a:bodyPr/>
        <a:lstStyle/>
        <a:p>
          <a:r>
            <a:rPr lang="en-US" b="1" dirty="0"/>
            <a:t>One Sample Proportion Test :</a:t>
          </a:r>
        </a:p>
        <a:p>
          <a:r>
            <a:rPr lang="en-US" b="1" dirty="0"/>
            <a:t>To test our claim that the proportion of people who are not getting enough sleep is over 50%.</a:t>
          </a:r>
          <a:endParaRPr lang="en-US" dirty="0"/>
        </a:p>
      </dgm:t>
    </dgm:pt>
    <dgm:pt modelId="{3C9B6CF2-0704-482D-AB30-6466FF75F728}" type="parTrans" cxnId="{706A4851-7076-4639-A22B-EBB456F90A72}">
      <dgm:prSet/>
      <dgm:spPr/>
      <dgm:t>
        <a:bodyPr/>
        <a:lstStyle/>
        <a:p>
          <a:endParaRPr lang="en-US"/>
        </a:p>
      </dgm:t>
    </dgm:pt>
    <dgm:pt modelId="{CB1C2689-0D07-4DA1-B680-10FC49ACFA22}" type="sibTrans" cxnId="{706A4851-7076-4639-A22B-EBB456F90A72}">
      <dgm:prSet/>
      <dgm:spPr/>
      <dgm:t>
        <a:bodyPr/>
        <a:lstStyle/>
        <a:p>
          <a:endParaRPr lang="en-US"/>
        </a:p>
      </dgm:t>
    </dgm:pt>
    <dgm:pt modelId="{7CEA6475-CEDD-4E54-B59D-F3FFD9996627}">
      <dgm:prSet/>
      <dgm:spPr/>
      <dgm:t>
        <a:bodyPr/>
        <a:lstStyle/>
        <a:p>
          <a:r>
            <a:rPr lang="en-US" b="1" i="1" dirty="0"/>
            <a:t>One Sample T-Test: </a:t>
          </a:r>
        </a:p>
        <a:p>
          <a:r>
            <a:rPr lang="en-US" b="1" i="1" dirty="0"/>
            <a:t>To assess the participant’s sleep duration against the NSF guideline by comparing their sample mean.</a:t>
          </a:r>
          <a:endParaRPr lang="en-US" dirty="0"/>
        </a:p>
      </dgm:t>
    </dgm:pt>
    <dgm:pt modelId="{1042125C-0CDE-4222-8FA5-DDC350BADADD}" type="parTrans" cxnId="{1EEF8093-3FFA-4916-8FCF-131539B69DE2}">
      <dgm:prSet/>
      <dgm:spPr/>
      <dgm:t>
        <a:bodyPr/>
        <a:lstStyle/>
        <a:p>
          <a:endParaRPr lang="en-US"/>
        </a:p>
      </dgm:t>
    </dgm:pt>
    <dgm:pt modelId="{49105B03-0692-449C-B20A-6595CCA445CF}" type="sibTrans" cxnId="{1EEF8093-3FFA-4916-8FCF-131539B69DE2}">
      <dgm:prSet/>
      <dgm:spPr/>
      <dgm:t>
        <a:bodyPr/>
        <a:lstStyle/>
        <a:p>
          <a:endParaRPr lang="en-US"/>
        </a:p>
      </dgm:t>
    </dgm:pt>
    <dgm:pt modelId="{2F3BCC78-A703-DF42-923A-B748AAC0AB98}" type="pres">
      <dgm:prSet presAssocID="{7FF12C2F-11B0-4416-99B7-185664543542}" presName="hierChild1" presStyleCnt="0">
        <dgm:presLayoutVars>
          <dgm:chPref val="1"/>
          <dgm:dir/>
          <dgm:animOne val="branch"/>
          <dgm:animLvl val="lvl"/>
          <dgm:resizeHandles/>
        </dgm:presLayoutVars>
      </dgm:prSet>
      <dgm:spPr/>
    </dgm:pt>
    <dgm:pt modelId="{BDB2BEB0-3A7F-0446-B34A-F057D7780D6A}" type="pres">
      <dgm:prSet presAssocID="{B3957EE1-3E02-45C5-937E-5FD3A64A8DEF}" presName="hierRoot1" presStyleCnt="0"/>
      <dgm:spPr/>
    </dgm:pt>
    <dgm:pt modelId="{01CDAC96-24CD-2248-A147-75689623CCC7}" type="pres">
      <dgm:prSet presAssocID="{B3957EE1-3E02-45C5-937E-5FD3A64A8DEF}" presName="composite" presStyleCnt="0"/>
      <dgm:spPr/>
    </dgm:pt>
    <dgm:pt modelId="{AF3F55F6-2E29-D34F-A5DD-1557411E2F44}" type="pres">
      <dgm:prSet presAssocID="{B3957EE1-3E02-45C5-937E-5FD3A64A8DEF}" presName="background" presStyleLbl="node0" presStyleIdx="0" presStyleCnt="2"/>
      <dgm:spPr/>
    </dgm:pt>
    <dgm:pt modelId="{F8C81993-87A3-6C4D-B7BE-36029E2645DA}" type="pres">
      <dgm:prSet presAssocID="{B3957EE1-3E02-45C5-937E-5FD3A64A8DEF}" presName="text" presStyleLbl="fgAcc0" presStyleIdx="0" presStyleCnt="2">
        <dgm:presLayoutVars>
          <dgm:chPref val="3"/>
        </dgm:presLayoutVars>
      </dgm:prSet>
      <dgm:spPr/>
    </dgm:pt>
    <dgm:pt modelId="{2BA4EACF-8474-BB44-96DF-99ED86D96051}" type="pres">
      <dgm:prSet presAssocID="{B3957EE1-3E02-45C5-937E-5FD3A64A8DEF}" presName="hierChild2" presStyleCnt="0"/>
      <dgm:spPr/>
    </dgm:pt>
    <dgm:pt modelId="{951091AB-6B91-344B-B31F-5295E130F7F0}" type="pres">
      <dgm:prSet presAssocID="{7CEA6475-CEDD-4E54-B59D-F3FFD9996627}" presName="hierRoot1" presStyleCnt="0"/>
      <dgm:spPr/>
    </dgm:pt>
    <dgm:pt modelId="{97EF4352-1280-EC4B-8128-7ED3966D40BB}" type="pres">
      <dgm:prSet presAssocID="{7CEA6475-CEDD-4E54-B59D-F3FFD9996627}" presName="composite" presStyleCnt="0"/>
      <dgm:spPr/>
    </dgm:pt>
    <dgm:pt modelId="{1931A3E6-0A89-E74F-980E-AFEF8CB0E9ED}" type="pres">
      <dgm:prSet presAssocID="{7CEA6475-CEDD-4E54-B59D-F3FFD9996627}" presName="background" presStyleLbl="node0" presStyleIdx="1" presStyleCnt="2"/>
      <dgm:spPr/>
    </dgm:pt>
    <dgm:pt modelId="{37C62C0B-351A-D24D-B66F-5FCFF9FCE28F}" type="pres">
      <dgm:prSet presAssocID="{7CEA6475-CEDD-4E54-B59D-F3FFD9996627}" presName="text" presStyleLbl="fgAcc0" presStyleIdx="1" presStyleCnt="2">
        <dgm:presLayoutVars>
          <dgm:chPref val="3"/>
        </dgm:presLayoutVars>
      </dgm:prSet>
      <dgm:spPr/>
    </dgm:pt>
    <dgm:pt modelId="{C222C46B-8244-8E42-9DC9-F7B39DC45A75}" type="pres">
      <dgm:prSet presAssocID="{7CEA6475-CEDD-4E54-B59D-F3FFD9996627}" presName="hierChild2" presStyleCnt="0"/>
      <dgm:spPr/>
    </dgm:pt>
  </dgm:ptLst>
  <dgm:cxnLst>
    <dgm:cxn modelId="{C1BFF51C-735B-5D4B-939D-B3B075746BDB}" type="presOf" srcId="{B3957EE1-3E02-45C5-937E-5FD3A64A8DEF}" destId="{F8C81993-87A3-6C4D-B7BE-36029E2645DA}" srcOrd="0" destOrd="0" presId="urn:microsoft.com/office/officeart/2005/8/layout/hierarchy1"/>
    <dgm:cxn modelId="{EF05AB34-CFA1-624A-9F48-5FF8AD90E5D8}" type="presOf" srcId="{7FF12C2F-11B0-4416-99B7-185664543542}" destId="{2F3BCC78-A703-DF42-923A-B748AAC0AB98}" srcOrd="0" destOrd="0" presId="urn:microsoft.com/office/officeart/2005/8/layout/hierarchy1"/>
    <dgm:cxn modelId="{706A4851-7076-4639-A22B-EBB456F90A72}" srcId="{7FF12C2F-11B0-4416-99B7-185664543542}" destId="{B3957EE1-3E02-45C5-937E-5FD3A64A8DEF}" srcOrd="0" destOrd="0" parTransId="{3C9B6CF2-0704-482D-AB30-6466FF75F728}" sibTransId="{CB1C2689-0D07-4DA1-B680-10FC49ACFA22}"/>
    <dgm:cxn modelId="{07281955-9A05-6544-AB1D-0CD12775F4EC}" type="presOf" srcId="{7CEA6475-CEDD-4E54-B59D-F3FFD9996627}" destId="{37C62C0B-351A-D24D-B66F-5FCFF9FCE28F}" srcOrd="0" destOrd="0" presId="urn:microsoft.com/office/officeart/2005/8/layout/hierarchy1"/>
    <dgm:cxn modelId="{1EEF8093-3FFA-4916-8FCF-131539B69DE2}" srcId="{7FF12C2F-11B0-4416-99B7-185664543542}" destId="{7CEA6475-CEDD-4E54-B59D-F3FFD9996627}" srcOrd="1" destOrd="0" parTransId="{1042125C-0CDE-4222-8FA5-DDC350BADADD}" sibTransId="{49105B03-0692-449C-B20A-6595CCA445CF}"/>
    <dgm:cxn modelId="{9FD92C52-091B-6249-9C64-1E183E4A1635}" type="presParOf" srcId="{2F3BCC78-A703-DF42-923A-B748AAC0AB98}" destId="{BDB2BEB0-3A7F-0446-B34A-F057D7780D6A}" srcOrd="0" destOrd="0" presId="urn:microsoft.com/office/officeart/2005/8/layout/hierarchy1"/>
    <dgm:cxn modelId="{EFF710EB-4E6F-E24F-BDF5-05D143535339}" type="presParOf" srcId="{BDB2BEB0-3A7F-0446-B34A-F057D7780D6A}" destId="{01CDAC96-24CD-2248-A147-75689623CCC7}" srcOrd="0" destOrd="0" presId="urn:microsoft.com/office/officeart/2005/8/layout/hierarchy1"/>
    <dgm:cxn modelId="{76C60FE9-FA0B-DE40-B169-DD57517780F9}" type="presParOf" srcId="{01CDAC96-24CD-2248-A147-75689623CCC7}" destId="{AF3F55F6-2E29-D34F-A5DD-1557411E2F44}" srcOrd="0" destOrd="0" presId="urn:microsoft.com/office/officeart/2005/8/layout/hierarchy1"/>
    <dgm:cxn modelId="{E5494712-4830-0945-902A-7DF17E08DC98}" type="presParOf" srcId="{01CDAC96-24CD-2248-A147-75689623CCC7}" destId="{F8C81993-87A3-6C4D-B7BE-36029E2645DA}" srcOrd="1" destOrd="0" presId="urn:microsoft.com/office/officeart/2005/8/layout/hierarchy1"/>
    <dgm:cxn modelId="{E52EBE5A-C35D-7B4A-B930-2B30E4F67873}" type="presParOf" srcId="{BDB2BEB0-3A7F-0446-B34A-F057D7780D6A}" destId="{2BA4EACF-8474-BB44-96DF-99ED86D96051}" srcOrd="1" destOrd="0" presId="urn:microsoft.com/office/officeart/2005/8/layout/hierarchy1"/>
    <dgm:cxn modelId="{09625929-28FB-764B-BA39-4D050B44E92A}" type="presParOf" srcId="{2F3BCC78-A703-DF42-923A-B748AAC0AB98}" destId="{951091AB-6B91-344B-B31F-5295E130F7F0}" srcOrd="1" destOrd="0" presId="urn:microsoft.com/office/officeart/2005/8/layout/hierarchy1"/>
    <dgm:cxn modelId="{7B415237-7FCE-124B-9172-AFDEDE2BCE1A}" type="presParOf" srcId="{951091AB-6B91-344B-B31F-5295E130F7F0}" destId="{97EF4352-1280-EC4B-8128-7ED3966D40BB}" srcOrd="0" destOrd="0" presId="urn:microsoft.com/office/officeart/2005/8/layout/hierarchy1"/>
    <dgm:cxn modelId="{58BA5897-BF48-004B-B1D2-AC4A1EB1F931}" type="presParOf" srcId="{97EF4352-1280-EC4B-8128-7ED3966D40BB}" destId="{1931A3E6-0A89-E74F-980E-AFEF8CB0E9ED}" srcOrd="0" destOrd="0" presId="urn:microsoft.com/office/officeart/2005/8/layout/hierarchy1"/>
    <dgm:cxn modelId="{BBD178AC-1E59-2D48-825E-976A42C191A1}" type="presParOf" srcId="{97EF4352-1280-EC4B-8128-7ED3966D40BB}" destId="{37C62C0B-351A-D24D-B66F-5FCFF9FCE28F}" srcOrd="1" destOrd="0" presId="urn:microsoft.com/office/officeart/2005/8/layout/hierarchy1"/>
    <dgm:cxn modelId="{3F13853B-D37E-8743-89DA-25ADC1D5A008}" type="presParOf" srcId="{951091AB-6B91-344B-B31F-5295E130F7F0}" destId="{C222C46B-8244-8E42-9DC9-F7B39DC45A7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D369B-5146-4DBE-A842-7FB2E39D6A1D}">
      <dsp:nvSpPr>
        <dsp:cNvPr id="0" name=""/>
        <dsp:cNvSpPr/>
      </dsp:nvSpPr>
      <dsp:spPr>
        <a:xfrm>
          <a:off x="1753750" y="255426"/>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A448B-0DA0-4CEE-963F-A99C80F63D57}">
      <dsp:nvSpPr>
        <dsp:cNvPr id="0" name=""/>
        <dsp:cNvSpPr/>
      </dsp:nvSpPr>
      <dsp:spPr>
        <a:xfrm>
          <a:off x="9" y="1948494"/>
          <a:ext cx="5038534" cy="20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According to CDC, we need enough sleep to maintain optimal health and well-being.</a:t>
          </a:r>
        </a:p>
      </dsp:txBody>
      <dsp:txXfrm>
        <a:off x="9" y="1948494"/>
        <a:ext cx="5038534" cy="2041646"/>
      </dsp:txXfrm>
    </dsp:sp>
    <dsp:sp modelId="{AD178A2D-2EC2-4BE1-AC24-CFC30F2D982F}">
      <dsp:nvSpPr>
        <dsp:cNvPr id="0" name=""/>
        <dsp:cNvSpPr/>
      </dsp:nvSpPr>
      <dsp:spPr>
        <a:xfrm>
          <a:off x="6663625" y="244904"/>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F27CD-DE37-428F-9B2A-3FF4132DAF36}">
      <dsp:nvSpPr>
        <dsp:cNvPr id="0" name=""/>
        <dsp:cNvSpPr/>
      </dsp:nvSpPr>
      <dsp:spPr>
        <a:xfrm>
          <a:off x="5394912" y="1946859"/>
          <a:ext cx="4031825" cy="1725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Over half of Americans aren’t getting enough sleep – Healthline.</a:t>
          </a:r>
        </a:p>
      </dsp:txBody>
      <dsp:txXfrm>
        <a:off x="5394912" y="1946859"/>
        <a:ext cx="4031825" cy="1725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0139-B8D8-734F-AEDE-19AD4D45B6D1}">
      <dsp:nvSpPr>
        <dsp:cNvPr id="0" name=""/>
        <dsp:cNvSpPr/>
      </dsp:nvSpPr>
      <dsp:spPr>
        <a:xfrm>
          <a:off x="0" y="38436"/>
          <a:ext cx="9556099" cy="707264"/>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Ethically Sourced.</a:t>
          </a:r>
          <a:endParaRPr lang="en-US" sz="3100" kern="1200" dirty="0"/>
        </a:p>
      </dsp:txBody>
      <dsp:txXfrm>
        <a:off x="34526" y="72962"/>
        <a:ext cx="9487047" cy="638212"/>
      </dsp:txXfrm>
    </dsp:sp>
    <dsp:sp modelId="{C7B59513-2665-294A-833E-EDA50A096993}">
      <dsp:nvSpPr>
        <dsp:cNvPr id="0" name=""/>
        <dsp:cNvSpPr/>
      </dsp:nvSpPr>
      <dsp:spPr>
        <a:xfrm>
          <a:off x="0" y="834981"/>
          <a:ext cx="9556099" cy="707264"/>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64 observations over the period of 16 days.</a:t>
          </a:r>
        </a:p>
      </dsp:txBody>
      <dsp:txXfrm>
        <a:off x="34526" y="869507"/>
        <a:ext cx="9487047" cy="638212"/>
      </dsp:txXfrm>
    </dsp:sp>
    <dsp:sp modelId="{86E494D6-D5C1-D847-A4F3-9A6CDAFCD0F3}">
      <dsp:nvSpPr>
        <dsp:cNvPr id="0" name=""/>
        <dsp:cNvSpPr/>
      </dsp:nvSpPr>
      <dsp:spPr>
        <a:xfrm>
          <a:off x="0" y="1631526"/>
          <a:ext cx="9556099" cy="707264"/>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Age </a:t>
          </a:r>
          <a:r>
            <a:rPr lang="en-US" sz="3100" kern="1200"/>
            <a:t>group: a child, a teen, and two adults.</a:t>
          </a:r>
        </a:p>
      </dsp:txBody>
      <dsp:txXfrm>
        <a:off x="34526" y="1666052"/>
        <a:ext cx="9487047" cy="638212"/>
      </dsp:txXfrm>
    </dsp:sp>
    <dsp:sp modelId="{BD24D3EB-86D6-7E46-AA21-5DC343EBE47E}">
      <dsp:nvSpPr>
        <dsp:cNvPr id="0" name=""/>
        <dsp:cNvSpPr/>
      </dsp:nvSpPr>
      <dsp:spPr>
        <a:xfrm>
          <a:off x="0" y="2428071"/>
          <a:ext cx="9556099" cy="707264"/>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Variables: age (IV), day off (IV), and sleep duration (DV).</a:t>
          </a:r>
        </a:p>
      </dsp:txBody>
      <dsp:txXfrm>
        <a:off x="34526" y="2462597"/>
        <a:ext cx="9487047" cy="638212"/>
      </dsp:txXfrm>
    </dsp:sp>
    <dsp:sp modelId="{3ACCE114-8671-9441-8C19-EA30774181A1}">
      <dsp:nvSpPr>
        <dsp:cNvPr id="0" name=""/>
        <dsp:cNvSpPr/>
      </dsp:nvSpPr>
      <dsp:spPr>
        <a:xfrm>
          <a:off x="0" y="3224616"/>
          <a:ext cx="9556099" cy="707264"/>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Sample size: 4</a:t>
          </a:r>
        </a:p>
      </dsp:txBody>
      <dsp:txXfrm>
        <a:off x="34526" y="3259142"/>
        <a:ext cx="9487047"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F10EC-C451-C24E-9091-0EC45035F02D}">
      <dsp:nvSpPr>
        <dsp:cNvPr id="0" name=""/>
        <dsp:cNvSpPr/>
      </dsp:nvSpPr>
      <dsp:spPr>
        <a:xfrm>
          <a:off x="315123" y="587"/>
          <a:ext cx="3480240" cy="3306774"/>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92443-B238-4445-9B1B-4BCFDEC02634}">
      <dsp:nvSpPr>
        <dsp:cNvPr id="0" name=""/>
        <dsp:cNvSpPr/>
      </dsp:nvSpPr>
      <dsp:spPr>
        <a:xfrm>
          <a:off x="701816" y="367946"/>
          <a:ext cx="3480240" cy="3306774"/>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i="0" kern="1200" dirty="0"/>
            <a:t>Null Hypothesis (</a:t>
          </a:r>
          <a14:m xmlns:a14="http://schemas.microsoft.com/office/drawing/2010/main">
            <m:oMath xmlns:m="http://schemas.openxmlformats.org/officeDocument/2006/math">
              <m:sSub>
                <m:sSubPr>
                  <m:ctrlPr>
                    <a:rPr lang="en-US" sz="4000" b="1" i="1" kern="1200" smtClean="0">
                      <a:latin typeface="Cambria Math" panose="02040503050406030204" pitchFamily="18" charset="0"/>
                    </a:rPr>
                  </m:ctrlPr>
                </m:sSubPr>
                <m:e>
                  <m:r>
                    <a:rPr lang="en-US" sz="4000" b="1" i="1" kern="1200" smtClean="0">
                      <a:latin typeface="Cambria Math" panose="02040503050406030204" pitchFamily="18" charset="0"/>
                    </a:rPr>
                    <m:t>𝑯</m:t>
                  </m:r>
                </m:e>
                <m:sub>
                  <m:r>
                    <a:rPr lang="en-US" sz="4000" b="1" i="1" kern="1200" smtClean="0">
                      <a:latin typeface="Cambria Math" panose="02040503050406030204" pitchFamily="18" charset="0"/>
                    </a:rPr>
                    <m:t>𝟎</m:t>
                  </m:r>
                </m:sub>
              </m:sSub>
            </m:oMath>
          </a14:m>
          <a:r>
            <a:rPr lang="en-US" sz="4000" b="1" i="0" kern="1200" dirty="0"/>
            <a:t>):</a:t>
          </a:r>
          <a:r>
            <a:rPr lang="en-US" sz="4000" b="0" i="0" kern="1200" dirty="0"/>
            <a:t> p = 0.5</a:t>
          </a:r>
          <a:br>
            <a:rPr lang="en-US" sz="2700" kern="1200" dirty="0"/>
          </a:br>
          <a:endParaRPr lang="en-US" sz="2700" kern="1200" dirty="0"/>
        </a:p>
      </dsp:txBody>
      <dsp:txXfrm>
        <a:off x="798668" y="464798"/>
        <a:ext cx="3286536" cy="3113070"/>
      </dsp:txXfrm>
    </dsp:sp>
    <dsp:sp modelId="{7368E156-FA3C-CF48-8A58-5107C5CCAF2D}">
      <dsp:nvSpPr>
        <dsp:cNvPr id="0" name=""/>
        <dsp:cNvSpPr/>
      </dsp:nvSpPr>
      <dsp:spPr>
        <a:xfrm>
          <a:off x="4568750" y="587"/>
          <a:ext cx="3480240" cy="331720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09AAA-E32E-6E4B-ABE9-69DE27081B94}">
      <dsp:nvSpPr>
        <dsp:cNvPr id="0" name=""/>
        <dsp:cNvSpPr/>
      </dsp:nvSpPr>
      <dsp:spPr>
        <a:xfrm>
          <a:off x="4955444" y="367946"/>
          <a:ext cx="3480240" cy="331720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i="0" kern="1200" dirty="0"/>
            <a:t>Alternative Hypothesis (</a:t>
          </a:r>
          <a14:m xmlns:a14="http://schemas.microsoft.com/office/drawing/2010/main">
            <m:oMath xmlns:m="http://schemas.openxmlformats.org/officeDocument/2006/math">
              <m:sSub>
                <m:sSubPr>
                  <m:ctrlPr>
                    <a:rPr lang="en-US" sz="4000" b="1" i="1" kern="1200" smtClean="0">
                      <a:latin typeface="Cambria Math" panose="02040503050406030204" pitchFamily="18" charset="0"/>
                    </a:rPr>
                  </m:ctrlPr>
                </m:sSubPr>
                <m:e>
                  <m:r>
                    <a:rPr lang="en-US" sz="4000" b="1" i="1" kern="1200" smtClean="0">
                      <a:latin typeface="Cambria Math" panose="02040503050406030204" pitchFamily="18" charset="0"/>
                    </a:rPr>
                    <m:t>𝑯</m:t>
                  </m:r>
                </m:e>
                <m:sub>
                  <m:r>
                    <a:rPr lang="en-US" sz="4000" b="1" i="1" kern="1200" smtClean="0">
                      <a:latin typeface="Cambria Math" panose="02040503050406030204" pitchFamily="18" charset="0"/>
                    </a:rPr>
                    <m:t>𝒂</m:t>
                  </m:r>
                </m:sub>
              </m:sSub>
            </m:oMath>
          </a14:m>
          <a:r>
            <a:rPr lang="en-US" sz="4000" b="1" i="0" kern="1200" dirty="0"/>
            <a:t>​):</a:t>
          </a:r>
          <a:r>
            <a:rPr lang="en-US" sz="4000" b="0" i="0" kern="1200" dirty="0"/>
            <a:t> p&gt;0.5</a:t>
          </a:r>
          <a:br>
            <a:rPr lang="en-US" sz="2700" kern="1200" dirty="0"/>
          </a:br>
          <a:endParaRPr lang="en-US" sz="2700" kern="1200" dirty="0"/>
        </a:p>
      </dsp:txBody>
      <dsp:txXfrm>
        <a:off x="5052602" y="465104"/>
        <a:ext cx="3285924" cy="3122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F55F6-2E29-D34F-A5DD-1557411E2F44}">
      <dsp:nvSpPr>
        <dsp:cNvPr id="0" name=""/>
        <dsp:cNvSpPr/>
      </dsp:nvSpPr>
      <dsp:spPr>
        <a:xfrm>
          <a:off x="1186" y="443470"/>
          <a:ext cx="4163598" cy="264388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81993-87A3-6C4D-B7BE-36029E2645DA}">
      <dsp:nvSpPr>
        <dsp:cNvPr id="0" name=""/>
        <dsp:cNvSpPr/>
      </dsp:nvSpPr>
      <dsp:spPr>
        <a:xfrm>
          <a:off x="463808" y="882961"/>
          <a:ext cx="4163598" cy="264388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One Sample Proportion Test :</a:t>
          </a:r>
        </a:p>
        <a:p>
          <a:pPr marL="0" lvl="0" indent="0" algn="ctr" defTabSz="1200150">
            <a:lnSpc>
              <a:spcPct val="90000"/>
            </a:lnSpc>
            <a:spcBef>
              <a:spcPct val="0"/>
            </a:spcBef>
            <a:spcAft>
              <a:spcPct val="35000"/>
            </a:spcAft>
            <a:buNone/>
          </a:pPr>
          <a:r>
            <a:rPr lang="en-US" sz="2700" b="1" kern="1200" dirty="0"/>
            <a:t>To test our claim that the proportion of people who are not getting enough sleep is over 50%.</a:t>
          </a:r>
          <a:endParaRPr lang="en-US" sz="2700" kern="1200" dirty="0"/>
        </a:p>
      </dsp:txBody>
      <dsp:txXfrm>
        <a:off x="541245" y="960398"/>
        <a:ext cx="4008724" cy="2489011"/>
      </dsp:txXfrm>
    </dsp:sp>
    <dsp:sp modelId="{1931A3E6-0A89-E74F-980E-AFEF8CB0E9ED}">
      <dsp:nvSpPr>
        <dsp:cNvPr id="0" name=""/>
        <dsp:cNvSpPr/>
      </dsp:nvSpPr>
      <dsp:spPr>
        <a:xfrm>
          <a:off x="5090029" y="443470"/>
          <a:ext cx="4163598" cy="264388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62C0B-351A-D24D-B66F-5FCFF9FCE28F}">
      <dsp:nvSpPr>
        <dsp:cNvPr id="0" name=""/>
        <dsp:cNvSpPr/>
      </dsp:nvSpPr>
      <dsp:spPr>
        <a:xfrm>
          <a:off x="5552651" y="882961"/>
          <a:ext cx="4163598" cy="264388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1" kern="1200" dirty="0"/>
            <a:t>One Sample T-Test: </a:t>
          </a:r>
        </a:p>
        <a:p>
          <a:pPr marL="0" lvl="0" indent="0" algn="ctr" defTabSz="1200150">
            <a:lnSpc>
              <a:spcPct val="90000"/>
            </a:lnSpc>
            <a:spcBef>
              <a:spcPct val="0"/>
            </a:spcBef>
            <a:spcAft>
              <a:spcPct val="35000"/>
            </a:spcAft>
            <a:buNone/>
          </a:pPr>
          <a:r>
            <a:rPr lang="en-US" sz="2700" b="1" i="1" kern="1200" dirty="0"/>
            <a:t>To assess the participant’s sleep duration against the NSF guideline by comparing their sample mean.</a:t>
          </a:r>
          <a:endParaRPr lang="en-US" sz="2700" kern="1200" dirty="0"/>
        </a:p>
      </dsp:txBody>
      <dsp:txXfrm>
        <a:off x="5630088" y="960398"/>
        <a:ext cx="4008724" cy="248901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12/8/24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12/8/24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249414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55101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6829-DAD3-93E7-968F-CEC6666E4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65465-3B4A-73C7-526D-786C93CD4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AF295-1EB4-74C9-CB75-E04594E091E6}"/>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ED4B54C3-4E11-32EE-82E6-E4ACFFC998AA}"/>
              </a:ext>
            </a:extLst>
          </p:cNvPr>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163168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295300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13</a:t>
            </a:fld>
            <a:endParaRPr lang="en-US" dirty="0"/>
          </a:p>
        </p:txBody>
      </p:sp>
    </p:spTree>
    <p:extLst>
      <p:ext uri="{BB962C8B-B14F-4D97-AF65-F5344CB8AC3E}">
        <p14:creationId xmlns:p14="http://schemas.microsoft.com/office/powerpoint/2010/main" val="1481294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95EE8-8A61-609E-2BAD-35CFEC69A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93CD3-3543-E9A0-8353-51583D45B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252D9-F415-04DC-F9AF-EC9A3BB4DC15}"/>
              </a:ext>
            </a:extLst>
          </p:cNvPr>
          <p:cNvSpPr>
            <a:spLocks noGrp="1"/>
          </p:cNvSpPr>
          <p:nvPr>
            <p:ph type="body" idx="1"/>
          </p:nvPr>
        </p:nvSpPr>
        <p:spPr/>
        <p:txBody>
          <a:bodyPr/>
          <a:lstStyle/>
          <a:p>
            <a:endParaRPr lang="en-US" b="0" i="0" u="none" strike="noStrike" dirty="0">
              <a:solidFill>
                <a:srgbClr val="000000"/>
              </a:solidFill>
              <a:effectLst/>
              <a:latin typeface="-webkit-standard"/>
            </a:endParaRPr>
          </a:p>
        </p:txBody>
      </p:sp>
      <p:sp>
        <p:nvSpPr>
          <p:cNvPr id="4" name="Slide Number Placeholder 3">
            <a:extLst>
              <a:ext uri="{FF2B5EF4-FFF2-40B4-BE49-F238E27FC236}">
                <a16:creationId xmlns:a16="http://schemas.microsoft.com/office/drawing/2014/main" id="{1A4AEE22-42CD-1085-F69B-A04DA276993F}"/>
              </a:ext>
            </a:extLst>
          </p:cNvPr>
          <p:cNvSpPr>
            <a:spLocks noGrp="1"/>
          </p:cNvSpPr>
          <p:nvPr>
            <p:ph type="sldNum" sz="quarter" idx="5"/>
          </p:nvPr>
        </p:nvSpPr>
        <p:spPr/>
        <p:txBody>
          <a:bodyPr/>
          <a:lstStyle/>
          <a:p>
            <a:fld id="{DB303FA8-A3F3-7640-B13D-36C73B3E5587}" type="slidenum">
              <a:rPr lang="en-US" smtClean="0"/>
              <a:t>14</a:t>
            </a:fld>
            <a:endParaRPr lang="en-US" dirty="0"/>
          </a:p>
        </p:txBody>
      </p:sp>
    </p:spTree>
    <p:extLst>
      <p:ext uri="{BB962C8B-B14F-4D97-AF65-F5344CB8AC3E}">
        <p14:creationId xmlns:p14="http://schemas.microsoft.com/office/powerpoint/2010/main" val="393655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4ACC-E580-D9B9-D549-85954C4ED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47454-3B75-B8E3-1CA3-867A87F1E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1E30E-5778-EE04-411A-56DFF6B276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72828-6642-DA54-2579-5F15D9F184B0}"/>
              </a:ext>
            </a:extLst>
          </p:cNvPr>
          <p:cNvSpPr>
            <a:spLocks noGrp="1"/>
          </p:cNvSpPr>
          <p:nvPr>
            <p:ph type="sldNum" sz="quarter" idx="5"/>
          </p:nvPr>
        </p:nvSpPr>
        <p:spPr/>
        <p:txBody>
          <a:bodyPr/>
          <a:lstStyle/>
          <a:p>
            <a:fld id="{DB303FA8-A3F3-7640-B13D-36C73B3E5587}" type="slidenum">
              <a:rPr lang="en-US" smtClean="0"/>
              <a:t>15</a:t>
            </a:fld>
            <a:endParaRPr lang="en-US" dirty="0"/>
          </a:p>
        </p:txBody>
      </p:sp>
    </p:spTree>
    <p:extLst>
      <p:ext uri="{BB962C8B-B14F-4D97-AF65-F5344CB8AC3E}">
        <p14:creationId xmlns:p14="http://schemas.microsoft.com/office/powerpoint/2010/main" val="4231995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8FC93-F59C-BFE9-464E-81C126E4D8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1C822-EB08-E6FB-4C9F-DEC4FA68C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EA3266-2F8A-7246-C69E-B520744A25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24A851-225B-7010-E53F-100F9C23FD36}"/>
              </a:ext>
            </a:extLst>
          </p:cNvPr>
          <p:cNvSpPr>
            <a:spLocks noGrp="1"/>
          </p:cNvSpPr>
          <p:nvPr>
            <p:ph type="sldNum" sz="quarter" idx="5"/>
          </p:nvPr>
        </p:nvSpPr>
        <p:spPr/>
        <p:txBody>
          <a:bodyPr/>
          <a:lstStyle/>
          <a:p>
            <a:fld id="{DB303FA8-A3F3-7640-B13D-36C73B3E5587}" type="slidenum">
              <a:rPr lang="en-US" smtClean="0"/>
              <a:t>16</a:t>
            </a:fld>
            <a:endParaRPr lang="en-US" dirty="0"/>
          </a:p>
        </p:txBody>
      </p:sp>
    </p:spTree>
    <p:extLst>
      <p:ext uri="{BB962C8B-B14F-4D97-AF65-F5344CB8AC3E}">
        <p14:creationId xmlns:p14="http://schemas.microsoft.com/office/powerpoint/2010/main" val="2981724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17</a:t>
            </a:fld>
            <a:endParaRPr lang="en-US" dirty="0"/>
          </a:p>
        </p:txBody>
      </p:sp>
    </p:spTree>
    <p:extLst>
      <p:ext uri="{BB962C8B-B14F-4D97-AF65-F5344CB8AC3E}">
        <p14:creationId xmlns:p14="http://schemas.microsoft.com/office/powerpoint/2010/main" val="1180062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48EC-FA1C-17D0-61C2-98EE12759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2CF8D-3151-0253-2EB0-D0AEE9A5C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0C135-C602-66E5-DAC6-45BC24D272E3}"/>
              </a:ext>
            </a:extLst>
          </p:cNvPr>
          <p:cNvSpPr>
            <a:spLocks noGrp="1"/>
          </p:cNvSpPr>
          <p:nvPr>
            <p:ph type="body" idx="1"/>
          </p:nvPr>
        </p:nvSpPr>
        <p:spPr/>
        <p:txBody>
          <a:bodyPr/>
          <a:lstStyle/>
          <a:p>
            <a:pPr marL="171450" indent="-171450">
              <a:buFontTx/>
              <a:buChar char="-"/>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088A8FB3-1E6E-8DB2-8906-40210184389A}"/>
              </a:ext>
            </a:extLst>
          </p:cNvPr>
          <p:cNvSpPr>
            <a:spLocks noGrp="1"/>
          </p:cNvSpPr>
          <p:nvPr>
            <p:ph type="sldNum" sz="quarter" idx="5"/>
          </p:nvPr>
        </p:nvSpPr>
        <p:spPr/>
        <p:txBody>
          <a:bodyPr/>
          <a:lstStyle/>
          <a:p>
            <a:fld id="{DB303FA8-A3F3-7640-B13D-36C73B3E5587}" type="slidenum">
              <a:rPr lang="en-US" smtClean="0"/>
              <a:t>18</a:t>
            </a:fld>
            <a:endParaRPr lang="en-US" dirty="0"/>
          </a:p>
        </p:txBody>
      </p:sp>
    </p:spTree>
    <p:extLst>
      <p:ext uri="{BB962C8B-B14F-4D97-AF65-F5344CB8AC3E}">
        <p14:creationId xmlns:p14="http://schemas.microsoft.com/office/powerpoint/2010/main" val="169720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57156-BF9B-0FD4-081D-162A95D18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DAFFD-FC04-DDDE-24F2-CDBF6CE42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51245-13FB-C740-7B65-863EEF36995A}"/>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F6448D4B-7929-CC34-DBA4-A14CA364733E}"/>
              </a:ext>
            </a:extLst>
          </p:cNvPr>
          <p:cNvSpPr>
            <a:spLocks noGrp="1"/>
          </p:cNvSpPr>
          <p:nvPr>
            <p:ph type="sldNum" sz="quarter" idx="5"/>
          </p:nvPr>
        </p:nvSpPr>
        <p:spPr/>
        <p:txBody>
          <a:bodyPr/>
          <a:lstStyle/>
          <a:p>
            <a:fld id="{DB303FA8-A3F3-7640-B13D-36C73B3E5587}" type="slidenum">
              <a:rPr lang="en-US" smtClean="0"/>
              <a:t>19</a:t>
            </a:fld>
            <a:endParaRPr lang="en-US" dirty="0"/>
          </a:p>
        </p:txBody>
      </p:sp>
    </p:spTree>
    <p:extLst>
      <p:ext uri="{BB962C8B-B14F-4D97-AF65-F5344CB8AC3E}">
        <p14:creationId xmlns:p14="http://schemas.microsoft.com/office/powerpoint/2010/main" val="95323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3249401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20</a:t>
            </a:fld>
            <a:endParaRPr lang="en-US" dirty="0"/>
          </a:p>
        </p:txBody>
      </p:sp>
    </p:spTree>
    <p:extLst>
      <p:ext uri="{BB962C8B-B14F-4D97-AF65-F5344CB8AC3E}">
        <p14:creationId xmlns:p14="http://schemas.microsoft.com/office/powerpoint/2010/main" val="13033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81D42-4C0C-2F7C-427C-5B3EE428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27BBF-6081-B700-B1BB-7D9F8C3D6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0C96D-D64F-6617-C964-81570ACBB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515A2A-EEC0-DB16-3571-4E0B9B29579D}"/>
              </a:ext>
            </a:extLst>
          </p:cNvPr>
          <p:cNvSpPr>
            <a:spLocks noGrp="1"/>
          </p:cNvSpPr>
          <p:nvPr>
            <p:ph type="sldNum" sz="quarter" idx="5"/>
          </p:nvPr>
        </p:nvSpPr>
        <p:spPr/>
        <p:txBody>
          <a:bodyPr/>
          <a:lstStyle/>
          <a:p>
            <a:fld id="{DB303FA8-A3F3-7640-B13D-36C73B3E5587}" type="slidenum">
              <a:rPr lang="en-US" smtClean="0"/>
              <a:t>21</a:t>
            </a:fld>
            <a:endParaRPr lang="en-US" dirty="0"/>
          </a:p>
        </p:txBody>
      </p:sp>
    </p:spTree>
    <p:extLst>
      <p:ext uri="{BB962C8B-B14F-4D97-AF65-F5344CB8AC3E}">
        <p14:creationId xmlns:p14="http://schemas.microsoft.com/office/powerpoint/2010/main" val="315409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22</a:t>
            </a:fld>
            <a:endParaRPr lang="en-US" dirty="0"/>
          </a:p>
        </p:txBody>
      </p:sp>
    </p:spTree>
    <p:extLst>
      <p:ext uri="{BB962C8B-B14F-4D97-AF65-F5344CB8AC3E}">
        <p14:creationId xmlns:p14="http://schemas.microsoft.com/office/powerpoint/2010/main" val="81850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31071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6301-1173-4BD9-BADC-1004B169E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3273B-1B15-F813-091D-9E1BF837D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5E4B2-60D8-7B43-9CB1-22A905B1BC59}"/>
              </a:ext>
            </a:extLst>
          </p:cNvPr>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EDB570A1-20B1-6382-52C2-5BA2AC373DDF}"/>
              </a:ext>
            </a:extLst>
          </p:cNvPr>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3261317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B2B3C-3C5F-0552-9865-006A2D047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37A26-E888-07C3-7B41-BF8732DAB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DC030-08D9-59F2-A6BD-372B4DCAE9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C320F3-EA75-70E3-C875-0293B89BC115}"/>
              </a:ext>
            </a:extLst>
          </p:cNvPr>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430152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3F7F0-D080-2139-6666-8E025B090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B8992-EBB3-DDEB-5B82-F28864DD5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E4E3F-E455-C546-07C1-261E93CFE4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4DC49C-B0EA-327F-8823-E4EC941932EC}"/>
              </a:ext>
            </a:extLst>
          </p:cNvPr>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75579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144309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3B9A7-6FB3-CFAE-FD6E-2A136B33B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59CF-E404-4C91-7544-FB21E7BDFC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9A13F-B4AD-B5C2-CE70-25605472A263}"/>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0A32F912-415C-3538-8431-0577F6DA045B}"/>
              </a:ext>
            </a:extLst>
          </p:cNvPr>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102916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3D4FF-4DC7-1186-F17B-0D2E5EF81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CD565-8C38-15C1-6BA6-EC0AA046B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C9D18-471F-BEF3-8998-C03FCF5A69E4}"/>
              </a:ext>
            </a:extLst>
          </p:cNvPr>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0C6C1F8D-3DC5-A1A9-41D8-F54EC82DC673}"/>
              </a:ext>
            </a:extLst>
          </p:cNvPr>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408575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708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93634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474528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A8E3A-8DBF-0542-BC99-444DCA0CC2C2}" type="datetimeFigureOut">
              <a:rPr lang="en-US" smtClean="0"/>
              <a:t>12/8/24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D1EC2C5E-1AB5-0545-0F61-CB07A7B40AD3}"/>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14527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1B73CA7-3CCD-504D-B97A-835A2330CDB2}" type="datetimeFigureOut">
              <a:rPr lang="en-US" smtClean="0"/>
              <a:pPr/>
              <a:t>12/8/24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31BA38-18F3-0A4D-A45F-13B53FF2DACC}"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3095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1B73CA7-3CCD-504D-B97A-835A2330CDB2}" type="datetimeFigureOut">
              <a:rPr lang="en-US" smtClean="0"/>
              <a:pPr/>
              <a:t>12/8/24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31BA38-18F3-0A4D-A45F-13B53FF2DACC}"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5814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3697120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715964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5675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4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20528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12/8/24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12/8/24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12/8/24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1B73CA7-3CCD-504D-B97A-835A2330CDB2}" type="datetimeFigureOut">
              <a:rPr lang="en-US" smtClean="0"/>
              <a:pPr/>
              <a:t>12/8/24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831BA38-18F3-0A4D-A45F-13B53FF2DACC}"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6618638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73CA7-3CCD-504D-B97A-835A2330CDB2}" type="datetimeFigureOut">
              <a:rPr lang="en-US" smtClean="0"/>
              <a:pPr/>
              <a:t>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352544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1B73CA7-3CCD-504D-B97A-835A2330CDB2}" type="datetimeFigureOut">
              <a:rPr lang="en-US" smtClean="0"/>
              <a:pPr/>
              <a:t>12/8/24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831BA38-18F3-0A4D-A45F-13B53FF2DACC}"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2228727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12/8/24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1B73CA7-3CCD-504D-B97A-835A2330CDB2}" type="datetimeFigureOut">
              <a:rPr lang="en-US" smtClean="0"/>
              <a:pPr/>
              <a:t>12/8/24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831BA38-18F3-0A4D-A45F-13B53FF2DACC}"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995459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8" r:id="rId14"/>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9.xml"/><Relationship Id="rId7" Type="http://schemas.openxmlformats.org/officeDocument/2006/relationships/image" Target="../media/image1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6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5" Type="http://schemas.openxmlformats.org/officeDocument/2006/relationships/image" Target="../media/image24.jpeg"/><Relationship Id="rId10" Type="http://schemas.openxmlformats.org/officeDocument/2006/relationships/image" Target="../media/image4.png"/><Relationship Id="rId4" Type="http://schemas.openxmlformats.org/officeDocument/2006/relationships/notesSlide" Target="../notesSlides/notesSlide18.xm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0.png"/><Relationship Id="rId5" Type="http://schemas.openxmlformats.org/officeDocument/2006/relationships/image" Target="../media/image24.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8.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s://github.com/sashiamatya/Data-Science-and-Visualization.gi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8.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pn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9.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8.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11" Type="http://schemas.openxmlformats.org/officeDocument/2006/relationships/image" Target="../media/image4.png"/><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8.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5.xml"/><Relationship Id="rId10" Type="http://schemas.openxmlformats.org/officeDocument/2006/relationships/image" Target="../media/image4.png"/><Relationship Id="rId4" Type="http://schemas.openxmlformats.org/officeDocument/2006/relationships/notesSlide" Target="../notesSlides/notesSlide9.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21" name="Picture 20" descr="Side view of a bed with side table and on it is an alarm clock and a white lamp">
            <a:extLst>
              <a:ext uri="{FF2B5EF4-FFF2-40B4-BE49-F238E27FC236}">
                <a16:creationId xmlns:a16="http://schemas.microsoft.com/office/drawing/2014/main" id="{1103B8C6-3FBA-70C7-CA18-19B200CE568D}"/>
              </a:ext>
            </a:extLst>
          </p:cNvPr>
          <p:cNvPicPr>
            <a:picLocks noChangeAspect="1"/>
          </p:cNvPicPr>
          <p:nvPr/>
        </p:nvPicPr>
        <p:blipFill>
          <a:blip r:embed="rId5">
            <a:grayscl/>
          </a:blip>
          <a:srcRect t="15714"/>
          <a:stretch/>
        </p:blipFill>
        <p:spPr>
          <a:xfrm>
            <a:off x="15012" y="0"/>
            <a:ext cx="12191980" cy="6859300"/>
          </a:xfrm>
          <a:prstGeom prst="rect">
            <a:avLst/>
          </a:prstGeom>
        </p:spPr>
      </p:pic>
      <p:sp>
        <p:nvSpPr>
          <p:cNvPr id="29" name="Rectangle 28">
            <a:extLst>
              <a:ext uri="{FF2B5EF4-FFF2-40B4-BE49-F238E27FC236}">
                <a16:creationId xmlns:a16="http://schemas.microsoft.com/office/drawing/2014/main" id="{ED9C10B4-E6CF-4138-A430-ADE3DCF0F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59A08B30-802F-44BB-8817-40AAE17DB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33" name="Freeform 6">
            <a:extLst>
              <a:ext uri="{FF2B5EF4-FFF2-40B4-BE49-F238E27FC236}">
                <a16:creationId xmlns:a16="http://schemas.microsoft.com/office/drawing/2014/main" id="{FB93F8E6-40C5-4DF8-B869-00349BD46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A8640453-BC61-EE55-7138-0C9F863AD4FA}"/>
              </a:ext>
            </a:extLst>
          </p:cNvPr>
          <p:cNvSpPr>
            <a:spLocks noGrp="1"/>
          </p:cNvSpPr>
          <p:nvPr>
            <p:ph type="title"/>
          </p:nvPr>
        </p:nvSpPr>
        <p:spPr>
          <a:xfrm>
            <a:off x="1207348" y="2254648"/>
            <a:ext cx="9765792" cy="2098226"/>
          </a:xfrm>
        </p:spPr>
        <p:txBody>
          <a:bodyPr vert="horz" lIns="91440" tIns="45720" rIns="91440" bIns="45720" rtlCol="0" anchor="b">
            <a:noAutofit/>
          </a:bodyPr>
          <a:lstStyle/>
          <a:p>
            <a:pPr algn="ctr"/>
            <a:r>
              <a:rPr lang="en-US" sz="11500" cap="all" dirty="0">
                <a:solidFill>
                  <a:schemeClr val="bg2"/>
                </a:solidFill>
                <a:latin typeface="+mj-lt"/>
                <a:ea typeface="+mj-ea"/>
              </a:rPr>
              <a:t>Sleep Study</a:t>
            </a:r>
            <a:br>
              <a:rPr lang="en-US" sz="11500" cap="all" dirty="0">
                <a:solidFill>
                  <a:schemeClr val="bg2"/>
                </a:solidFill>
                <a:latin typeface="+mj-lt"/>
                <a:ea typeface="+mj-ea"/>
              </a:rPr>
            </a:br>
            <a:r>
              <a:rPr lang="en-US" sz="11500" cap="all" dirty="0">
                <a:solidFill>
                  <a:schemeClr val="bg2"/>
                </a:solidFill>
                <a:latin typeface="+mj-lt"/>
                <a:ea typeface="+mj-ea"/>
              </a:rPr>
              <a:t>Analysis</a:t>
            </a:r>
          </a:p>
        </p:txBody>
      </p:sp>
      <p:sp>
        <p:nvSpPr>
          <p:cNvPr id="6" name="TextBox 5">
            <a:extLst>
              <a:ext uri="{FF2B5EF4-FFF2-40B4-BE49-F238E27FC236}">
                <a16:creationId xmlns:a16="http://schemas.microsoft.com/office/drawing/2014/main" id="{FC843E89-3F6D-9B97-2071-55EA17A097CD}"/>
              </a:ext>
            </a:extLst>
          </p:cNvPr>
          <p:cNvSpPr txBox="1"/>
          <p:nvPr/>
        </p:nvSpPr>
        <p:spPr>
          <a:xfrm>
            <a:off x="5179545" y="5625784"/>
            <a:ext cx="3029740" cy="523220"/>
          </a:xfrm>
          <a:prstGeom prst="rect">
            <a:avLst/>
          </a:prstGeom>
          <a:noFill/>
        </p:spPr>
        <p:txBody>
          <a:bodyPr wrap="none" rtlCol="0">
            <a:spAutoFit/>
          </a:bodyPr>
          <a:lstStyle/>
          <a:p>
            <a:r>
              <a:rPr lang="en-US" sz="2800" dirty="0">
                <a:solidFill>
                  <a:schemeClr val="accent2">
                    <a:lumMod val="20000"/>
                    <a:lumOff val="80000"/>
                  </a:schemeClr>
                </a:solidFill>
              </a:rPr>
              <a:t>SASHI RAJ AMATYA</a:t>
            </a:r>
          </a:p>
        </p:txBody>
      </p:sp>
      <p:sp>
        <p:nvSpPr>
          <p:cNvPr id="3" name="TextBox 2">
            <a:extLst>
              <a:ext uri="{FF2B5EF4-FFF2-40B4-BE49-F238E27FC236}">
                <a16:creationId xmlns:a16="http://schemas.microsoft.com/office/drawing/2014/main" id="{AA261673-F52D-6C2D-85B5-4305A209FD80}"/>
              </a:ext>
            </a:extLst>
          </p:cNvPr>
          <p:cNvSpPr txBox="1"/>
          <p:nvPr/>
        </p:nvSpPr>
        <p:spPr>
          <a:xfrm>
            <a:off x="1394085" y="4258584"/>
            <a:ext cx="9338872" cy="646331"/>
          </a:xfrm>
          <a:prstGeom prst="rect">
            <a:avLst/>
          </a:prstGeom>
          <a:noFill/>
        </p:spPr>
        <p:txBody>
          <a:bodyPr wrap="square">
            <a:spAutoFit/>
          </a:bodyPr>
          <a:lstStyle/>
          <a:p>
            <a:pPr algn="ctr"/>
            <a:r>
              <a:rPr lang="en-US" sz="3600" b="0" i="0" u="none" strike="noStrike" dirty="0">
                <a:solidFill>
                  <a:schemeClr val="bg2"/>
                </a:solidFill>
                <a:effectLst/>
                <a:latin typeface="-webkit-standard"/>
              </a:rPr>
              <a:t>Exploring Patterns Through Data Visualization</a:t>
            </a:r>
            <a:endParaRPr lang="en-US" sz="3600" dirty="0">
              <a:solidFill>
                <a:schemeClr val="bg2"/>
              </a:solidFill>
            </a:endParaRPr>
          </a:p>
        </p:txBody>
      </p:sp>
      <p:pic>
        <p:nvPicPr>
          <p:cNvPr id="142" name="Audio 141">
            <a:extLst>
              <a:ext uri="{FF2B5EF4-FFF2-40B4-BE49-F238E27FC236}">
                <a16:creationId xmlns:a16="http://schemas.microsoft.com/office/drawing/2014/main" id="{07758834-0CE2-F1DB-B0CD-09B3729BB1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716888"/>
      </p:ext>
    </p:extLst>
  </p:cSld>
  <p:clrMapOvr>
    <a:masterClrMapping/>
  </p:clrMapOvr>
  <mc:AlternateContent xmlns:mc="http://schemas.openxmlformats.org/markup-compatibility/2006">
    <mc:Choice xmlns:p14="http://schemas.microsoft.com/office/powerpoint/2010/main" Requires="p14">
      <p:transition spd="slow" p14:dur="2000" advTm="12184"/>
    </mc:Choice>
    <mc:Fallback>
      <p:transition spd="slow" advTm="1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2"/>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2"/>
                </p:tgtEl>
              </p:cMediaNode>
            </p:audio>
          </p:childTnLst>
        </p:cTn>
      </p:par>
    </p:tnLst>
    <p:bldLst>
      <p:bldP spid="4" grpId="0"/>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8A2D7A98-996A-2C7A-5E6E-E486A8432E90}"/>
              </a:ext>
            </a:extLst>
          </p:cNvPr>
          <p:cNvSpPr>
            <a:spLocks noGrp="1"/>
          </p:cNvSpPr>
          <p:nvPr>
            <p:ph type="title"/>
          </p:nvPr>
        </p:nvSpPr>
        <p:spPr>
          <a:xfrm>
            <a:off x="3910538" y="474117"/>
            <a:ext cx="7528604" cy="737419"/>
          </a:xfrm>
        </p:spPr>
        <p:txBody>
          <a:bodyPr vert="horz" lIns="91440" tIns="45720" rIns="91440" bIns="45720" rtlCol="0" anchor="b">
            <a:noAutofit/>
          </a:bodyPr>
          <a:lstStyle/>
          <a:p>
            <a:pPr algn="ctr"/>
            <a:r>
              <a:rPr lang="en-US" sz="3600" cap="all">
                <a:solidFill>
                  <a:srgbClr val="FF0000"/>
                </a:solidFill>
                <a:ea typeface="+mj-ea"/>
              </a:rPr>
              <a:t>T-test for each participants</a:t>
            </a:r>
            <a:endParaRPr lang="en-US" sz="3600" cap="all" dirty="0">
              <a:solidFill>
                <a:srgbClr val="FF0000"/>
              </a:solidFill>
              <a:ea typeface="+mj-ea"/>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FCEB34-04D1-81FE-069E-9CCC93C72EDE}"/>
                  </a:ext>
                </a:extLst>
              </p:cNvPr>
              <p:cNvSpPr txBox="1"/>
              <p:nvPr/>
            </p:nvSpPr>
            <p:spPr>
              <a:xfrm>
                <a:off x="1486125" y="1395447"/>
                <a:ext cx="9221204" cy="3416320"/>
              </a:xfrm>
              <a:prstGeom prst="rect">
                <a:avLst/>
              </a:prstGeom>
              <a:noFill/>
            </p:spPr>
            <p:txBody>
              <a:bodyPr wrap="square" rtlCol="0">
                <a:spAutoFit/>
              </a:bodyPr>
              <a:lstStyle/>
              <a:p>
                <a:pPr marL="457200" indent="-457200">
                  <a:buFontTx/>
                  <a:buChar char="-"/>
                </a:pPr>
                <a:r>
                  <a:rPr lang="en-US" sz="3600" dirty="0"/>
                  <a:t>Hypothesis Statement: The average sleep duration for each participant falls below the NSF’s recommended guideline. </a:t>
                </a:r>
              </a:p>
              <a:p>
                <a:pPr marL="457200" indent="-457200">
                  <a:buFontTx/>
                  <a:buChar char="-"/>
                </a:pPr>
                <a:r>
                  <a:rPr lang="en-US" sz="3600" dirty="0"/>
                  <a:t>Null Hypothesis </a:t>
                </a:r>
                <a:r>
                  <a:rPr lang="en-US" sz="3600" b="1" i="0" dirty="0"/>
                  <a:t>(</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𝑯</m:t>
                        </m:r>
                      </m:e>
                      <m:sub>
                        <m:r>
                          <a:rPr lang="en-US" sz="3600" b="1" i="1" smtClean="0">
                            <a:latin typeface="Cambria Math" panose="02040503050406030204" pitchFamily="18" charset="0"/>
                          </a:rPr>
                          <m:t>𝟎</m:t>
                        </m:r>
                      </m:sub>
                    </m:sSub>
                  </m:oMath>
                </a14:m>
                <a:r>
                  <a:rPr lang="en-US" sz="3600" b="1" i="0" dirty="0"/>
                  <a:t>):</a:t>
                </a:r>
                <a:r>
                  <a:rPr lang="en-US" sz="3600" b="0" i="0" dirty="0"/>
                  <a:t>  </a:t>
                </a:r>
                <a:r>
                  <a:rPr lang="en-US" sz="3600" dirty="0"/>
                  <a:t>µ = NSF guideline</a:t>
                </a:r>
              </a:p>
              <a:p>
                <a:pPr marL="457200" indent="-457200">
                  <a:buFontTx/>
                  <a:buChar char="-"/>
                </a:pPr>
                <a:r>
                  <a:rPr lang="en-US" sz="3600" dirty="0"/>
                  <a:t>Alternate Hypothesis </a:t>
                </a:r>
                <a:r>
                  <a:rPr lang="en-US" sz="3600" b="1" i="0" dirty="0"/>
                  <a:t>(</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𝑯</m:t>
                        </m:r>
                      </m:e>
                      <m:sub>
                        <m:r>
                          <a:rPr lang="en-US" sz="3600" b="1" i="1" smtClean="0">
                            <a:latin typeface="Cambria Math" panose="02040503050406030204" pitchFamily="18" charset="0"/>
                          </a:rPr>
                          <m:t>𝒂</m:t>
                        </m:r>
                      </m:sub>
                    </m:sSub>
                  </m:oMath>
                </a14:m>
                <a:r>
                  <a:rPr lang="en-US" sz="3600" b="1" i="0" dirty="0"/>
                  <a:t>​):</a:t>
                </a:r>
                <a:r>
                  <a:rPr lang="en-US" sz="3600" b="0" i="0" dirty="0"/>
                  <a:t> </a:t>
                </a:r>
                <a:r>
                  <a:rPr lang="en-US" sz="3600" dirty="0"/>
                  <a:t> µ &lt; NSF guideline</a:t>
                </a:r>
              </a:p>
            </p:txBody>
          </p:sp>
        </mc:Choice>
        <mc:Fallback>
          <p:sp>
            <p:nvSpPr>
              <p:cNvPr id="3" name="TextBox 2">
                <a:extLst>
                  <a:ext uri="{FF2B5EF4-FFF2-40B4-BE49-F238E27FC236}">
                    <a16:creationId xmlns:a16="http://schemas.microsoft.com/office/drawing/2014/main" id="{0CFCEB34-04D1-81FE-069E-9CCC93C72EDE}"/>
                  </a:ext>
                </a:extLst>
              </p:cNvPr>
              <p:cNvSpPr txBox="1">
                <a:spLocks noRot="1" noChangeAspect="1" noMove="1" noResize="1" noEditPoints="1" noAdjustHandles="1" noChangeArrowheads="1" noChangeShapeType="1" noTextEdit="1"/>
              </p:cNvSpPr>
              <p:nvPr/>
            </p:nvSpPr>
            <p:spPr>
              <a:xfrm>
                <a:off x="1486125" y="1395447"/>
                <a:ext cx="9221204" cy="3416320"/>
              </a:xfrm>
              <a:prstGeom prst="rect">
                <a:avLst/>
              </a:prstGeom>
              <a:blipFill>
                <a:blip r:embed="rId5"/>
                <a:stretch>
                  <a:fillRect l="-1928" t="-2593" r="-1377" b="-592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A2DECBE-A0F4-13F9-95AE-DF9CA392C4BA}"/>
              </a:ext>
            </a:extLst>
          </p:cNvPr>
          <p:cNvSpPr txBox="1"/>
          <p:nvPr/>
        </p:nvSpPr>
        <p:spPr>
          <a:xfrm>
            <a:off x="2390692" y="4919187"/>
            <a:ext cx="8619426" cy="707886"/>
          </a:xfrm>
          <a:prstGeom prst="rect">
            <a:avLst/>
          </a:prstGeom>
          <a:noFill/>
        </p:spPr>
        <p:txBody>
          <a:bodyPr wrap="square" rtlCol="0">
            <a:spAutoFit/>
          </a:bodyPr>
          <a:lstStyle/>
          <a:p>
            <a:r>
              <a:rPr lang="en-US" sz="4000" dirty="0"/>
              <a:t>Where, µ = Average sleep duration </a:t>
            </a:r>
          </a:p>
        </p:txBody>
      </p:sp>
      <p:pic>
        <p:nvPicPr>
          <p:cNvPr id="53" name="Audio 52">
            <a:extLst>
              <a:ext uri="{FF2B5EF4-FFF2-40B4-BE49-F238E27FC236}">
                <a16:creationId xmlns:a16="http://schemas.microsoft.com/office/drawing/2014/main" id="{734E5D50-B545-6CBC-7BF8-3DADD71B9A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077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17513">
        <p14:window dir="vert"/>
      </p:transition>
    </mc:Choice>
    <mc:Fallback>
      <p:transition spd="slow" advTm="17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879428F-4597-564A-552E-B65CC462874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9341E30-0372-3D8C-74A6-D82589C8D9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6ED76962-FC0D-C7EE-A511-E71DDC8C9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B9014CD1-EE44-BDB6-F7B4-7732443D2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1378F514-029A-A164-71C6-BE519CA09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556E5E2-EC83-5267-44DA-96278FA7B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A7605512-EAA3-4B81-A818-E71976AF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16" name="Freeform 6">
              <a:extLst>
                <a:ext uri="{FF2B5EF4-FFF2-40B4-BE49-F238E27FC236}">
                  <a16:creationId xmlns:a16="http://schemas.microsoft.com/office/drawing/2014/main" id="{DE28C584-3B90-9541-F359-E3E11F569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pic>
        <p:nvPicPr>
          <p:cNvPr id="5" name="Picture 4" descr="A graph with a line and numbers&#10;&#10;Description automatically generated">
            <a:extLst>
              <a:ext uri="{FF2B5EF4-FFF2-40B4-BE49-F238E27FC236}">
                <a16:creationId xmlns:a16="http://schemas.microsoft.com/office/drawing/2014/main" id="{C0160BD1-D48E-A200-0319-34A271313CF3}"/>
              </a:ext>
            </a:extLst>
          </p:cNvPr>
          <p:cNvPicPr>
            <a:picLocks noChangeAspect="1"/>
          </p:cNvPicPr>
          <p:nvPr/>
        </p:nvPicPr>
        <p:blipFill>
          <a:blip r:embed="rId5"/>
          <a:stretch>
            <a:fillRect/>
          </a:stretch>
        </p:blipFill>
        <p:spPr>
          <a:xfrm>
            <a:off x="0" y="0"/>
            <a:ext cx="6164361" cy="3847381"/>
          </a:xfrm>
          <a:prstGeom prst="rect">
            <a:avLst/>
          </a:prstGeom>
        </p:spPr>
      </p:pic>
      <p:pic>
        <p:nvPicPr>
          <p:cNvPr id="20" name="Picture 19" descr="A graph with a line and numbers&#10;&#10;Description automatically generated">
            <a:extLst>
              <a:ext uri="{FF2B5EF4-FFF2-40B4-BE49-F238E27FC236}">
                <a16:creationId xmlns:a16="http://schemas.microsoft.com/office/drawing/2014/main" id="{D870555B-A25A-FFB2-FDCA-0481F3DD1480}"/>
              </a:ext>
            </a:extLst>
          </p:cNvPr>
          <p:cNvPicPr>
            <a:picLocks noChangeAspect="1"/>
          </p:cNvPicPr>
          <p:nvPr/>
        </p:nvPicPr>
        <p:blipFill>
          <a:blip r:embed="rId6"/>
          <a:stretch>
            <a:fillRect/>
          </a:stretch>
        </p:blipFill>
        <p:spPr>
          <a:xfrm>
            <a:off x="6055825" y="-10085"/>
            <a:ext cx="6152074" cy="3834275"/>
          </a:xfrm>
          <a:prstGeom prst="rect">
            <a:avLst/>
          </a:prstGeom>
        </p:spPr>
      </p:pic>
      <p:pic>
        <p:nvPicPr>
          <p:cNvPr id="18" name="Picture 17" descr="A graph with a line and numbers&#10;&#10;Description automatically generated">
            <a:extLst>
              <a:ext uri="{FF2B5EF4-FFF2-40B4-BE49-F238E27FC236}">
                <a16:creationId xmlns:a16="http://schemas.microsoft.com/office/drawing/2014/main" id="{09213212-D443-2388-8FB6-56C0A836E7A4}"/>
              </a:ext>
            </a:extLst>
          </p:cNvPr>
          <p:cNvPicPr>
            <a:picLocks noChangeAspect="1"/>
          </p:cNvPicPr>
          <p:nvPr/>
        </p:nvPicPr>
        <p:blipFill>
          <a:blip r:embed="rId7"/>
          <a:stretch>
            <a:fillRect/>
          </a:stretch>
        </p:blipFill>
        <p:spPr>
          <a:xfrm>
            <a:off x="0" y="3044921"/>
            <a:ext cx="6220872" cy="3832887"/>
          </a:xfrm>
          <a:prstGeom prst="rect">
            <a:avLst/>
          </a:prstGeom>
        </p:spPr>
      </p:pic>
      <p:pic>
        <p:nvPicPr>
          <p:cNvPr id="7" name="Picture 6" descr="A graph with a line and numbers&#10;&#10;Description automatically generated">
            <a:extLst>
              <a:ext uri="{FF2B5EF4-FFF2-40B4-BE49-F238E27FC236}">
                <a16:creationId xmlns:a16="http://schemas.microsoft.com/office/drawing/2014/main" id="{94911398-448E-1664-972C-38019EDD5E43}"/>
              </a:ext>
            </a:extLst>
          </p:cNvPr>
          <p:cNvPicPr>
            <a:picLocks noChangeAspect="1"/>
          </p:cNvPicPr>
          <p:nvPr/>
        </p:nvPicPr>
        <p:blipFill>
          <a:blip r:embed="rId8"/>
          <a:stretch>
            <a:fillRect/>
          </a:stretch>
        </p:blipFill>
        <p:spPr>
          <a:xfrm>
            <a:off x="6042950" y="3044921"/>
            <a:ext cx="6158461" cy="3832887"/>
          </a:xfrm>
          <a:prstGeom prst="rect">
            <a:avLst/>
          </a:prstGeom>
        </p:spPr>
      </p:pic>
      <p:sp>
        <p:nvSpPr>
          <p:cNvPr id="2" name="TextBox 1">
            <a:extLst>
              <a:ext uri="{FF2B5EF4-FFF2-40B4-BE49-F238E27FC236}">
                <a16:creationId xmlns:a16="http://schemas.microsoft.com/office/drawing/2014/main" id="{4B4661BE-9C7F-E94B-30B2-CC592DCBEA48}"/>
              </a:ext>
            </a:extLst>
          </p:cNvPr>
          <p:cNvSpPr txBox="1"/>
          <p:nvPr/>
        </p:nvSpPr>
        <p:spPr>
          <a:xfrm>
            <a:off x="1591739" y="3528533"/>
            <a:ext cx="2980881" cy="369332"/>
          </a:xfrm>
          <a:prstGeom prst="rect">
            <a:avLst/>
          </a:prstGeom>
          <a:noFill/>
        </p:spPr>
        <p:txBody>
          <a:bodyPr wrap="none" rtlCol="0">
            <a:spAutoFit/>
          </a:bodyPr>
          <a:lstStyle/>
          <a:p>
            <a:r>
              <a:rPr lang="en-US" dirty="0">
                <a:solidFill>
                  <a:schemeClr val="accent6">
                    <a:lumMod val="75000"/>
                  </a:schemeClr>
                </a:solidFill>
              </a:rPr>
              <a:t>NSF Recommendation: 8 </a:t>
            </a:r>
            <a:r>
              <a:rPr lang="en-US" dirty="0" err="1">
                <a:solidFill>
                  <a:schemeClr val="accent6">
                    <a:lumMod val="75000"/>
                  </a:schemeClr>
                </a:solidFill>
              </a:rPr>
              <a:t>hrs</a:t>
            </a:r>
            <a:endParaRPr lang="en-US" dirty="0">
              <a:solidFill>
                <a:schemeClr val="accent6">
                  <a:lumMod val="75000"/>
                </a:schemeClr>
              </a:solidFill>
            </a:endParaRPr>
          </a:p>
        </p:txBody>
      </p:sp>
      <p:sp>
        <p:nvSpPr>
          <p:cNvPr id="3" name="TextBox 2">
            <a:extLst>
              <a:ext uri="{FF2B5EF4-FFF2-40B4-BE49-F238E27FC236}">
                <a16:creationId xmlns:a16="http://schemas.microsoft.com/office/drawing/2014/main" id="{6DF40143-7F91-03ED-B14D-122504281D6D}"/>
              </a:ext>
            </a:extLst>
          </p:cNvPr>
          <p:cNvSpPr txBox="1"/>
          <p:nvPr/>
        </p:nvSpPr>
        <p:spPr>
          <a:xfrm>
            <a:off x="7631739" y="3528533"/>
            <a:ext cx="2980881" cy="369332"/>
          </a:xfrm>
          <a:prstGeom prst="rect">
            <a:avLst/>
          </a:prstGeom>
          <a:noFill/>
        </p:spPr>
        <p:txBody>
          <a:bodyPr wrap="none" rtlCol="0">
            <a:spAutoFit/>
          </a:bodyPr>
          <a:lstStyle/>
          <a:p>
            <a:r>
              <a:rPr lang="en-US" dirty="0">
                <a:solidFill>
                  <a:schemeClr val="accent6">
                    <a:lumMod val="75000"/>
                  </a:schemeClr>
                </a:solidFill>
              </a:rPr>
              <a:t>NSF Recommendation: 9 </a:t>
            </a:r>
            <a:r>
              <a:rPr lang="en-US" dirty="0" err="1">
                <a:solidFill>
                  <a:schemeClr val="accent6">
                    <a:lumMod val="75000"/>
                  </a:schemeClr>
                </a:solidFill>
              </a:rPr>
              <a:t>hrs</a:t>
            </a:r>
            <a:endParaRPr lang="en-US" dirty="0">
              <a:solidFill>
                <a:schemeClr val="accent6">
                  <a:lumMod val="75000"/>
                </a:schemeClr>
              </a:solidFill>
            </a:endParaRPr>
          </a:p>
        </p:txBody>
      </p:sp>
      <p:sp>
        <p:nvSpPr>
          <p:cNvPr id="4" name="TextBox 3">
            <a:extLst>
              <a:ext uri="{FF2B5EF4-FFF2-40B4-BE49-F238E27FC236}">
                <a16:creationId xmlns:a16="http://schemas.microsoft.com/office/drawing/2014/main" id="{499C555E-2F01-851A-6D59-9FBC3743E5FD}"/>
              </a:ext>
            </a:extLst>
          </p:cNvPr>
          <p:cNvSpPr txBox="1"/>
          <p:nvPr/>
        </p:nvSpPr>
        <p:spPr>
          <a:xfrm>
            <a:off x="1591739" y="452020"/>
            <a:ext cx="2980881" cy="369332"/>
          </a:xfrm>
          <a:prstGeom prst="rect">
            <a:avLst/>
          </a:prstGeom>
          <a:noFill/>
        </p:spPr>
        <p:txBody>
          <a:bodyPr wrap="none" rtlCol="0">
            <a:spAutoFit/>
          </a:bodyPr>
          <a:lstStyle/>
          <a:p>
            <a:r>
              <a:rPr lang="en-US" dirty="0">
                <a:solidFill>
                  <a:schemeClr val="accent6">
                    <a:lumMod val="75000"/>
                  </a:schemeClr>
                </a:solidFill>
              </a:rPr>
              <a:t>NSF Recommendation: 7 </a:t>
            </a:r>
            <a:r>
              <a:rPr lang="en-US" dirty="0" err="1">
                <a:solidFill>
                  <a:schemeClr val="accent6">
                    <a:lumMod val="75000"/>
                  </a:schemeClr>
                </a:solidFill>
              </a:rPr>
              <a:t>hrs</a:t>
            </a:r>
            <a:endParaRPr lang="en-US" dirty="0">
              <a:solidFill>
                <a:schemeClr val="accent6">
                  <a:lumMod val="75000"/>
                </a:schemeClr>
              </a:solidFill>
            </a:endParaRPr>
          </a:p>
        </p:txBody>
      </p:sp>
      <p:sp>
        <p:nvSpPr>
          <p:cNvPr id="6" name="TextBox 5">
            <a:extLst>
              <a:ext uri="{FF2B5EF4-FFF2-40B4-BE49-F238E27FC236}">
                <a16:creationId xmlns:a16="http://schemas.microsoft.com/office/drawing/2014/main" id="{0BBA4E98-78F4-8D44-15D0-32093DBE9677}"/>
              </a:ext>
            </a:extLst>
          </p:cNvPr>
          <p:cNvSpPr txBox="1"/>
          <p:nvPr/>
        </p:nvSpPr>
        <p:spPr>
          <a:xfrm>
            <a:off x="7631739" y="452020"/>
            <a:ext cx="2980881" cy="369332"/>
          </a:xfrm>
          <a:prstGeom prst="rect">
            <a:avLst/>
          </a:prstGeom>
          <a:noFill/>
        </p:spPr>
        <p:txBody>
          <a:bodyPr wrap="none" rtlCol="0">
            <a:spAutoFit/>
          </a:bodyPr>
          <a:lstStyle/>
          <a:p>
            <a:r>
              <a:rPr lang="en-US" dirty="0">
                <a:solidFill>
                  <a:schemeClr val="accent6">
                    <a:lumMod val="75000"/>
                  </a:schemeClr>
                </a:solidFill>
              </a:rPr>
              <a:t>NSF Recommendation: 7 </a:t>
            </a:r>
            <a:r>
              <a:rPr lang="en-US" dirty="0" err="1">
                <a:solidFill>
                  <a:schemeClr val="accent6">
                    <a:lumMod val="75000"/>
                  </a:schemeClr>
                </a:solidFill>
              </a:rPr>
              <a:t>hrs</a:t>
            </a:r>
            <a:endParaRPr lang="en-US" dirty="0">
              <a:solidFill>
                <a:schemeClr val="accent6">
                  <a:lumMod val="75000"/>
                </a:schemeClr>
              </a:solidFill>
            </a:endParaRPr>
          </a:p>
        </p:txBody>
      </p:sp>
      <p:pic>
        <p:nvPicPr>
          <p:cNvPr id="36" name="Audio 35">
            <a:extLst>
              <a:ext uri="{FF2B5EF4-FFF2-40B4-BE49-F238E27FC236}">
                <a16:creationId xmlns:a16="http://schemas.microsoft.com/office/drawing/2014/main" id="{E3AD66E1-6AFB-A4E7-B13F-F9598339C2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8644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465">
        <p14:prism isContent="1"/>
      </p:transition>
    </mc:Choice>
    <mc:Fallback>
      <p:transition spd="slow" advTm="14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17D17C-6059-216A-380F-7084E39C115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8A841D8-60FE-BD2E-53D0-E75C183B85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E8B6B17A-8461-2C17-4B9C-8A5C642595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54EB8E94-75D1-FD25-0F30-13151C4A4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D7ADEC9D-0D5E-6F3E-D036-61122AF52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CCD66D0-E92C-FC58-9CA7-E961B842B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444A0CF6-1C0E-95B3-96B7-8AE5541DD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16" name="Freeform 6">
              <a:extLst>
                <a:ext uri="{FF2B5EF4-FFF2-40B4-BE49-F238E27FC236}">
                  <a16:creationId xmlns:a16="http://schemas.microsoft.com/office/drawing/2014/main" id="{E3BC59AC-08E2-6A80-8F1D-6C773388B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B325579C-57F9-FCCC-5DFB-DAF62CF37412}"/>
              </a:ext>
            </a:extLst>
          </p:cNvPr>
          <p:cNvSpPr>
            <a:spLocks noGrp="1"/>
          </p:cNvSpPr>
          <p:nvPr>
            <p:ph type="title"/>
          </p:nvPr>
        </p:nvSpPr>
        <p:spPr>
          <a:xfrm>
            <a:off x="4028526" y="529332"/>
            <a:ext cx="7516436" cy="737419"/>
          </a:xfrm>
        </p:spPr>
        <p:txBody>
          <a:bodyPr vert="horz" lIns="91440" tIns="45720" rIns="91440" bIns="45720" rtlCol="0" anchor="b">
            <a:noAutofit/>
          </a:bodyPr>
          <a:lstStyle/>
          <a:p>
            <a:r>
              <a:rPr lang="en-US" sz="4000" cap="all" dirty="0">
                <a:solidFill>
                  <a:srgbClr val="FF0000"/>
                </a:solidFill>
                <a:ea typeface="+mj-ea"/>
              </a:rPr>
              <a:t>One sample T-test (</a:t>
            </a:r>
            <a:r>
              <a:rPr lang="en-US" sz="4000" b="1" dirty="0" err="1">
                <a:solidFill>
                  <a:srgbClr val="FF0000"/>
                </a:solidFill>
              </a:rPr>
              <a:t>ɑ</a:t>
            </a:r>
            <a:r>
              <a:rPr lang="en-US" sz="4000" b="1" dirty="0">
                <a:solidFill>
                  <a:srgbClr val="FF0000"/>
                </a:solidFill>
              </a:rPr>
              <a:t>=0.05)</a:t>
            </a:r>
            <a:endParaRPr lang="en-US" sz="4000" cap="all" dirty="0">
              <a:solidFill>
                <a:srgbClr val="FF0000"/>
              </a:solidFill>
              <a:ea typeface="+mj-ea"/>
            </a:endParaRP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0B176CA6-FA8E-BE55-24BB-91646F4C9588}"/>
                  </a:ext>
                </a:extLst>
              </p:cNvPr>
              <p:cNvGraphicFramePr>
                <a:graphicFrameLocks noGrp="1"/>
              </p:cNvGraphicFramePr>
              <p:nvPr>
                <p:extLst>
                  <p:ext uri="{D42A27DB-BD31-4B8C-83A1-F6EECF244321}">
                    <p14:modId xmlns:p14="http://schemas.microsoft.com/office/powerpoint/2010/main" val="1984084533"/>
                  </p:ext>
                </p:extLst>
              </p:nvPr>
            </p:nvGraphicFramePr>
            <p:xfrm>
              <a:off x="1482578" y="3123401"/>
              <a:ext cx="9213739" cy="2417284"/>
            </p:xfrm>
            <a:graphic>
              <a:graphicData uri="http://schemas.openxmlformats.org/drawingml/2006/table">
                <a:tbl>
                  <a:tblPr firstRow="1" bandRow="1">
                    <a:tableStyleId>{5C22544A-7EE6-4342-B048-85BDC9FD1C3A}</a:tableStyleId>
                  </a:tblPr>
                  <a:tblGrid>
                    <a:gridCol w="1797888">
                      <a:extLst>
                        <a:ext uri="{9D8B030D-6E8A-4147-A177-3AD203B41FA5}">
                          <a16:colId xmlns:a16="http://schemas.microsoft.com/office/drawing/2014/main" val="3590984328"/>
                        </a:ext>
                      </a:extLst>
                    </a:gridCol>
                    <a:gridCol w="785571">
                      <a:extLst>
                        <a:ext uri="{9D8B030D-6E8A-4147-A177-3AD203B41FA5}">
                          <a16:colId xmlns:a16="http://schemas.microsoft.com/office/drawing/2014/main" val="3548441073"/>
                        </a:ext>
                      </a:extLst>
                    </a:gridCol>
                    <a:gridCol w="879237">
                      <a:extLst>
                        <a:ext uri="{9D8B030D-6E8A-4147-A177-3AD203B41FA5}">
                          <a16:colId xmlns:a16="http://schemas.microsoft.com/office/drawing/2014/main" val="3458829406"/>
                        </a:ext>
                      </a:extLst>
                    </a:gridCol>
                    <a:gridCol w="909510">
                      <a:extLst>
                        <a:ext uri="{9D8B030D-6E8A-4147-A177-3AD203B41FA5}">
                          <a16:colId xmlns:a16="http://schemas.microsoft.com/office/drawing/2014/main" val="1651847692"/>
                        </a:ext>
                      </a:extLst>
                    </a:gridCol>
                    <a:gridCol w="843268">
                      <a:extLst>
                        <a:ext uri="{9D8B030D-6E8A-4147-A177-3AD203B41FA5}">
                          <a16:colId xmlns:a16="http://schemas.microsoft.com/office/drawing/2014/main" val="3632886920"/>
                        </a:ext>
                      </a:extLst>
                    </a:gridCol>
                    <a:gridCol w="1580433">
                      <a:extLst>
                        <a:ext uri="{9D8B030D-6E8A-4147-A177-3AD203B41FA5}">
                          <a16:colId xmlns:a16="http://schemas.microsoft.com/office/drawing/2014/main" val="1806841639"/>
                        </a:ext>
                      </a:extLst>
                    </a:gridCol>
                    <a:gridCol w="2417832">
                      <a:extLst>
                        <a:ext uri="{9D8B030D-6E8A-4147-A177-3AD203B41FA5}">
                          <a16:colId xmlns:a16="http://schemas.microsoft.com/office/drawing/2014/main" val="1914206581"/>
                        </a:ext>
                      </a:extLst>
                    </a:gridCol>
                  </a:tblGrid>
                  <a:tr h="541184">
                    <a:tc>
                      <a:txBody>
                        <a:bodyPr/>
                        <a:lstStyle/>
                        <a:p>
                          <a:pPr algn="ctr"/>
                          <a:r>
                            <a:rPr lang="en-US" sz="2400" b="1" dirty="0"/>
                            <a:t>Participant</a:t>
                          </a:r>
                        </a:p>
                      </a:txBody>
                      <a:tcPr/>
                    </a:tc>
                    <a:tc>
                      <a:txBody>
                        <a:bodyPr/>
                        <a:lstStyle/>
                        <a:p>
                          <a:pPr algn="ctr"/>
                          <a:r>
                            <a:rPr lang="en-US" sz="2400" b="1" dirty="0"/>
                            <a:t>Age</a:t>
                          </a:r>
                        </a:p>
                      </a:txBody>
                      <a:tcPr/>
                    </a:tc>
                    <a:tc>
                      <a:txBody>
                        <a:bodyPr/>
                        <a:lstStyle/>
                        <a:p>
                          <a:pPr algn="ctr"/>
                          <a:r>
                            <a:rPr lang="en-US" sz="2400" b="1" dirty="0"/>
                            <a:t>Rec.</a:t>
                          </a:r>
                        </a:p>
                      </a:txBody>
                      <a:tcPr/>
                    </a:tc>
                    <a:tc>
                      <a:txBody>
                        <a:bodyPr/>
                        <a:lstStyle/>
                        <a:p>
                          <a:pPr algn="ctr"/>
                          <a:r>
                            <a:rPr lang="en-US" sz="2400" b="1" dirty="0"/>
                            <a:t>H0</a:t>
                          </a:r>
                        </a:p>
                      </a:txBody>
                      <a:tcPr/>
                    </a:tc>
                    <a:tc>
                      <a:txBody>
                        <a:bodyPr/>
                        <a:lstStyle/>
                        <a:p>
                          <a:pPr algn="ctr"/>
                          <a:r>
                            <a:rPr lang="en-US" sz="2400" b="1" dirty="0"/>
                            <a:t>H1</a:t>
                          </a:r>
                        </a:p>
                      </a:txBody>
                      <a:tcPr/>
                    </a:tc>
                    <a:tc>
                      <a:txBody>
                        <a:bodyPr/>
                        <a:lstStyle/>
                        <a:p>
                          <a:pPr algn="ctr"/>
                          <a:r>
                            <a:rPr lang="en-US" sz="2400" b="1" dirty="0"/>
                            <a:t>Result</a:t>
                          </a:r>
                        </a:p>
                      </a:txBody>
                      <a:tcPr/>
                    </a:tc>
                    <a:tc>
                      <a:txBody>
                        <a:bodyPr/>
                        <a:lstStyle/>
                        <a:p>
                          <a:pPr algn="ctr"/>
                          <a:r>
                            <a:rPr lang="en-US" sz="2400" b="1" dirty="0"/>
                            <a:t>Conclusion</a:t>
                          </a:r>
                        </a:p>
                      </a:txBody>
                      <a:tcPr/>
                    </a:tc>
                    <a:extLst>
                      <a:ext uri="{0D108BD9-81ED-4DB2-BD59-A6C34878D82A}">
                        <a16:rowId xmlns:a16="http://schemas.microsoft.com/office/drawing/2014/main" val="3500121635"/>
                      </a:ext>
                    </a:extLst>
                  </a:tr>
                  <a:tr h="469025">
                    <a:tc>
                      <a:txBody>
                        <a:bodyPr/>
                        <a:lstStyle/>
                        <a:p>
                          <a:pPr algn="ctr"/>
                          <a:r>
                            <a:rPr lang="en-US" sz="2000" b="1" dirty="0"/>
                            <a:t>Sashi</a:t>
                          </a:r>
                        </a:p>
                      </a:txBody>
                      <a:tcPr/>
                    </a:tc>
                    <a:tc>
                      <a:txBody>
                        <a:bodyPr/>
                        <a:lstStyle/>
                        <a:p>
                          <a:pPr algn="ctr"/>
                          <a:r>
                            <a:rPr lang="en-US" sz="2000" b="1" dirty="0"/>
                            <a:t>42</a:t>
                          </a:r>
                        </a:p>
                      </a:txBody>
                      <a:tcPr/>
                    </a:tc>
                    <a:tc>
                      <a:txBody>
                        <a:bodyPr/>
                        <a:lstStyle/>
                        <a:p>
                          <a:pPr algn="ctr"/>
                          <a:r>
                            <a:rPr lang="en-US" sz="2000" b="1" dirty="0"/>
                            <a:t>7 </a:t>
                          </a:r>
                          <a:r>
                            <a:rPr lang="en-US" sz="2000" b="1" dirty="0" err="1"/>
                            <a:t>hrs</a:t>
                          </a:r>
                          <a:endParaRPr lang="en-US" sz="2000" b="1" dirty="0"/>
                        </a:p>
                      </a:txBody>
                      <a:tcPr/>
                    </a:tc>
                    <a:tc>
                      <a:txBody>
                        <a:bodyPr/>
                        <a:lstStyle/>
                        <a:p>
                          <a:pPr algn="ctr"/>
                          <a:r>
                            <a:rPr lang="en-US" sz="2000" dirty="0"/>
                            <a:t>µ = 7 </a:t>
                          </a:r>
                          <a:endParaRPr lang="en-US" sz="2000" b="1" dirty="0"/>
                        </a:p>
                      </a:txBody>
                      <a:tcPr/>
                    </a:tc>
                    <a:tc>
                      <a:txBody>
                        <a:bodyPr/>
                        <a:lstStyle/>
                        <a:p>
                          <a:pPr algn="ctr"/>
                          <a:r>
                            <a:rPr lang="en-US" sz="2000" dirty="0"/>
                            <a:t>µ &lt; 7</a:t>
                          </a:r>
                          <a:endParaRPr lang="en-US" sz="2000" b="1" dirty="0"/>
                        </a:p>
                      </a:txBody>
                      <a:tcPr/>
                    </a:tc>
                    <a:tc>
                      <a:txBody>
                        <a:bodyPr/>
                        <a:lstStyle/>
                        <a:p>
                          <a:pPr algn="ctr"/>
                          <a:r>
                            <a:rPr lang="en-US" sz="2000" b="1" dirty="0"/>
                            <a:t>p-value &gt; </a:t>
                          </a:r>
                          <a:r>
                            <a:rPr lang="en-US" sz="2000" b="1" dirty="0" err="1"/>
                            <a:t>ɑ</a:t>
                          </a:r>
                          <a:endParaRPr lang="en-US" sz="2000" b="1" dirty="0"/>
                        </a:p>
                      </a:txBody>
                      <a:tcPr/>
                    </a:tc>
                    <a:tc>
                      <a:txBody>
                        <a:bodyPr/>
                        <a:lstStyle/>
                        <a:p>
                          <a:pPr algn="ctr"/>
                          <a:r>
                            <a:rPr lang="en-US" sz="2000" b="1" dirty="0"/>
                            <a:t>Fail to reject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1" i="1" smtClean="0">
                                      <a:latin typeface="Cambria Math" panose="02040503050406030204" pitchFamily="18" charset="0"/>
                                    </a:rPr>
                                    <m:t>𝟎</m:t>
                                  </m:r>
                                </m:sub>
                              </m:sSub>
                            </m:oMath>
                          </a14:m>
                          <a:endParaRPr lang="en-US" sz="2000" b="1" dirty="0"/>
                        </a:p>
                      </a:txBody>
                      <a:tcPr/>
                    </a:tc>
                    <a:extLst>
                      <a:ext uri="{0D108BD9-81ED-4DB2-BD59-A6C34878D82A}">
                        <a16:rowId xmlns:a16="http://schemas.microsoft.com/office/drawing/2014/main" val="1730321938"/>
                      </a:ext>
                    </a:extLst>
                  </a:tr>
                  <a:tr h="469025">
                    <a:tc>
                      <a:txBody>
                        <a:bodyPr/>
                        <a:lstStyle/>
                        <a:p>
                          <a:pPr algn="ctr"/>
                          <a:r>
                            <a:rPr lang="en-US" sz="2000" b="1" dirty="0" err="1"/>
                            <a:t>Rashmina</a:t>
                          </a:r>
                          <a:endParaRPr lang="en-US" sz="2000" b="1" dirty="0"/>
                        </a:p>
                      </a:txBody>
                      <a:tcPr/>
                    </a:tc>
                    <a:tc>
                      <a:txBody>
                        <a:bodyPr/>
                        <a:lstStyle/>
                        <a:p>
                          <a:pPr algn="ctr"/>
                          <a:r>
                            <a:rPr lang="en-US" sz="2000" b="1" dirty="0"/>
                            <a:t>43</a:t>
                          </a:r>
                        </a:p>
                      </a:txBody>
                      <a:tcPr/>
                    </a:tc>
                    <a:tc>
                      <a:txBody>
                        <a:bodyPr/>
                        <a:lstStyle/>
                        <a:p>
                          <a:pPr algn="ctr"/>
                          <a:r>
                            <a:rPr lang="en-US" sz="2000" b="1" dirty="0"/>
                            <a:t>7 </a:t>
                          </a:r>
                          <a:r>
                            <a:rPr lang="en-US" sz="2000" b="1" dirty="0" err="1"/>
                            <a:t>hrs</a:t>
                          </a:r>
                          <a:endParaRPr lang="en-US" sz="2000" b="1" dirty="0"/>
                        </a:p>
                      </a:txBody>
                      <a:tcPr/>
                    </a:tc>
                    <a:tc>
                      <a:txBody>
                        <a:bodyPr/>
                        <a:lstStyle/>
                        <a:p>
                          <a:pPr algn="ctr"/>
                          <a:r>
                            <a:rPr lang="en-US" sz="2000" dirty="0"/>
                            <a:t>µ = 7 </a:t>
                          </a:r>
                          <a:endParaRPr lang="en-US" sz="2000" b="1" dirty="0"/>
                        </a:p>
                      </a:txBody>
                      <a:tcPr/>
                    </a:tc>
                    <a:tc>
                      <a:txBody>
                        <a:bodyPr/>
                        <a:lstStyle/>
                        <a:p>
                          <a:pPr algn="ctr"/>
                          <a:r>
                            <a:rPr lang="en-US" sz="2000" dirty="0"/>
                            <a:t>µ &lt; 7</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pPr algn="ctr"/>
                          <a:r>
                            <a:rPr lang="en-US" sz="2000" b="1" dirty="0"/>
                            <a:t>Fail to reject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1" i="1" smtClean="0">
                                      <a:latin typeface="Cambria Math" panose="02040503050406030204" pitchFamily="18" charset="0"/>
                                    </a:rPr>
                                    <m:t>𝟎</m:t>
                                  </m:r>
                                </m:sub>
                              </m:sSub>
                            </m:oMath>
                          </a14:m>
                          <a:endParaRPr lang="en-US" sz="2000" b="1" dirty="0"/>
                        </a:p>
                      </a:txBody>
                      <a:tcPr/>
                    </a:tc>
                    <a:extLst>
                      <a:ext uri="{0D108BD9-81ED-4DB2-BD59-A6C34878D82A}">
                        <a16:rowId xmlns:a16="http://schemas.microsoft.com/office/drawing/2014/main" val="815959247"/>
                      </a:ext>
                    </a:extLst>
                  </a:tr>
                  <a:tr h="469025">
                    <a:tc>
                      <a:txBody>
                        <a:bodyPr/>
                        <a:lstStyle/>
                        <a:p>
                          <a:pPr algn="ctr"/>
                          <a:r>
                            <a:rPr lang="en-US" sz="2000" b="1" dirty="0" err="1"/>
                            <a:t>Bishesta</a:t>
                          </a:r>
                          <a:endParaRPr lang="en-US" sz="2000" b="1" dirty="0"/>
                        </a:p>
                      </a:txBody>
                      <a:tcPr/>
                    </a:tc>
                    <a:tc>
                      <a:txBody>
                        <a:bodyPr/>
                        <a:lstStyle/>
                        <a:p>
                          <a:pPr algn="ctr"/>
                          <a:r>
                            <a:rPr lang="en-US" sz="2000" b="1" dirty="0"/>
                            <a:t>16</a:t>
                          </a:r>
                        </a:p>
                      </a:txBody>
                      <a:tcPr/>
                    </a:tc>
                    <a:tc>
                      <a:txBody>
                        <a:bodyPr/>
                        <a:lstStyle/>
                        <a:p>
                          <a:pPr algn="ctr"/>
                          <a:r>
                            <a:rPr lang="en-US" sz="2000" b="1" dirty="0"/>
                            <a:t>8 </a:t>
                          </a:r>
                          <a:r>
                            <a:rPr lang="en-US" sz="2000" b="1" dirty="0" err="1"/>
                            <a:t>hrs</a:t>
                          </a:r>
                          <a:endParaRPr lang="en-US" sz="2000" b="1" dirty="0"/>
                        </a:p>
                      </a:txBody>
                      <a:tcPr/>
                    </a:tc>
                    <a:tc>
                      <a:txBody>
                        <a:bodyPr/>
                        <a:lstStyle/>
                        <a:p>
                          <a:pPr algn="ctr"/>
                          <a:r>
                            <a:rPr lang="en-US" sz="2000" dirty="0"/>
                            <a:t>µ = 8 </a:t>
                          </a:r>
                          <a:endParaRPr lang="en-US" sz="2000" b="1" dirty="0"/>
                        </a:p>
                      </a:txBody>
                      <a:tcPr/>
                    </a:tc>
                    <a:tc>
                      <a:txBody>
                        <a:bodyPr/>
                        <a:lstStyle/>
                        <a:p>
                          <a:pPr algn="ctr"/>
                          <a:r>
                            <a:rPr lang="en-US" sz="2000" dirty="0"/>
                            <a:t>µ &lt; 8</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Fail to reject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1" i="1" smtClean="0">
                                      <a:latin typeface="Cambria Math" panose="02040503050406030204" pitchFamily="18" charset="0"/>
                                    </a:rPr>
                                    <m:t>𝟎</m:t>
                                  </m:r>
                                </m:sub>
                              </m:sSub>
                            </m:oMath>
                          </a14:m>
                          <a:endParaRPr lang="en-US" sz="2000" b="1" dirty="0"/>
                        </a:p>
                      </a:txBody>
                      <a:tcPr/>
                    </a:tc>
                    <a:extLst>
                      <a:ext uri="{0D108BD9-81ED-4DB2-BD59-A6C34878D82A}">
                        <a16:rowId xmlns:a16="http://schemas.microsoft.com/office/drawing/2014/main" val="3591883783"/>
                      </a:ext>
                    </a:extLst>
                  </a:tr>
                  <a:tr h="469025">
                    <a:tc>
                      <a:txBody>
                        <a:bodyPr/>
                        <a:lstStyle/>
                        <a:p>
                          <a:pPr algn="ctr"/>
                          <a:r>
                            <a:rPr lang="en-US" sz="2000" b="1" dirty="0" err="1"/>
                            <a:t>Prashana</a:t>
                          </a:r>
                          <a:endParaRPr lang="en-US" sz="2000" b="1" dirty="0"/>
                        </a:p>
                      </a:txBody>
                      <a:tcPr/>
                    </a:tc>
                    <a:tc>
                      <a:txBody>
                        <a:bodyPr/>
                        <a:lstStyle/>
                        <a:p>
                          <a:pPr algn="ctr"/>
                          <a:r>
                            <a:rPr lang="en-US" sz="2000" b="1" dirty="0"/>
                            <a:t>8</a:t>
                          </a:r>
                        </a:p>
                      </a:txBody>
                      <a:tcPr/>
                    </a:tc>
                    <a:tc>
                      <a:txBody>
                        <a:bodyPr/>
                        <a:lstStyle/>
                        <a:p>
                          <a:pPr algn="ctr"/>
                          <a:r>
                            <a:rPr lang="en-US" sz="2000" b="1" dirty="0"/>
                            <a:t>9 </a:t>
                          </a:r>
                          <a:r>
                            <a:rPr lang="en-US" sz="2000" b="1" dirty="0" err="1"/>
                            <a:t>hrs</a:t>
                          </a:r>
                          <a:endParaRPr lang="en-US" sz="2000" b="1" dirty="0"/>
                        </a:p>
                      </a:txBody>
                      <a:tcPr/>
                    </a:tc>
                    <a:tc>
                      <a:txBody>
                        <a:bodyPr/>
                        <a:lstStyle/>
                        <a:p>
                          <a:pPr algn="ctr"/>
                          <a:r>
                            <a:rPr lang="en-US" sz="2000" dirty="0"/>
                            <a:t>µ = 9 </a:t>
                          </a:r>
                          <a:endParaRPr lang="en-US" sz="2000" b="1" dirty="0"/>
                        </a:p>
                      </a:txBody>
                      <a:tcPr/>
                    </a:tc>
                    <a:tc>
                      <a:txBody>
                        <a:bodyPr/>
                        <a:lstStyle/>
                        <a:p>
                          <a:pPr algn="ctr"/>
                          <a:r>
                            <a:rPr lang="en-US" sz="2000" dirty="0"/>
                            <a:t>µ &lt; 9</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Fail to reject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1" i="1" smtClean="0">
                                      <a:latin typeface="Cambria Math" panose="02040503050406030204" pitchFamily="18" charset="0"/>
                                    </a:rPr>
                                    <m:t>𝟎</m:t>
                                  </m:r>
                                </m:sub>
                              </m:sSub>
                            </m:oMath>
                          </a14:m>
                          <a:endParaRPr lang="en-US" sz="2000" b="1" dirty="0"/>
                        </a:p>
                      </a:txBody>
                      <a:tcPr/>
                    </a:tc>
                    <a:extLst>
                      <a:ext uri="{0D108BD9-81ED-4DB2-BD59-A6C34878D82A}">
                        <a16:rowId xmlns:a16="http://schemas.microsoft.com/office/drawing/2014/main" val="3147430634"/>
                      </a:ext>
                    </a:extLst>
                  </a:tr>
                </a:tbl>
              </a:graphicData>
            </a:graphic>
          </p:graphicFrame>
        </mc:Choice>
        <mc:Fallback>
          <p:graphicFrame>
            <p:nvGraphicFramePr>
              <p:cNvPr id="7" name="Table 6">
                <a:extLst>
                  <a:ext uri="{FF2B5EF4-FFF2-40B4-BE49-F238E27FC236}">
                    <a16:creationId xmlns:a16="http://schemas.microsoft.com/office/drawing/2014/main" id="{0B176CA6-FA8E-BE55-24BB-91646F4C9588}"/>
                  </a:ext>
                </a:extLst>
              </p:cNvPr>
              <p:cNvGraphicFramePr>
                <a:graphicFrameLocks noGrp="1"/>
              </p:cNvGraphicFramePr>
              <p:nvPr>
                <p:extLst>
                  <p:ext uri="{D42A27DB-BD31-4B8C-83A1-F6EECF244321}">
                    <p14:modId xmlns:p14="http://schemas.microsoft.com/office/powerpoint/2010/main" val="1984084533"/>
                  </p:ext>
                </p:extLst>
              </p:nvPr>
            </p:nvGraphicFramePr>
            <p:xfrm>
              <a:off x="1482578" y="3123401"/>
              <a:ext cx="9213739" cy="2417284"/>
            </p:xfrm>
            <a:graphic>
              <a:graphicData uri="http://schemas.openxmlformats.org/drawingml/2006/table">
                <a:tbl>
                  <a:tblPr firstRow="1" bandRow="1">
                    <a:tableStyleId>{5C22544A-7EE6-4342-B048-85BDC9FD1C3A}</a:tableStyleId>
                  </a:tblPr>
                  <a:tblGrid>
                    <a:gridCol w="1797888">
                      <a:extLst>
                        <a:ext uri="{9D8B030D-6E8A-4147-A177-3AD203B41FA5}">
                          <a16:colId xmlns:a16="http://schemas.microsoft.com/office/drawing/2014/main" val="3590984328"/>
                        </a:ext>
                      </a:extLst>
                    </a:gridCol>
                    <a:gridCol w="785571">
                      <a:extLst>
                        <a:ext uri="{9D8B030D-6E8A-4147-A177-3AD203B41FA5}">
                          <a16:colId xmlns:a16="http://schemas.microsoft.com/office/drawing/2014/main" val="3548441073"/>
                        </a:ext>
                      </a:extLst>
                    </a:gridCol>
                    <a:gridCol w="879237">
                      <a:extLst>
                        <a:ext uri="{9D8B030D-6E8A-4147-A177-3AD203B41FA5}">
                          <a16:colId xmlns:a16="http://schemas.microsoft.com/office/drawing/2014/main" val="3458829406"/>
                        </a:ext>
                      </a:extLst>
                    </a:gridCol>
                    <a:gridCol w="909510">
                      <a:extLst>
                        <a:ext uri="{9D8B030D-6E8A-4147-A177-3AD203B41FA5}">
                          <a16:colId xmlns:a16="http://schemas.microsoft.com/office/drawing/2014/main" val="1651847692"/>
                        </a:ext>
                      </a:extLst>
                    </a:gridCol>
                    <a:gridCol w="843268">
                      <a:extLst>
                        <a:ext uri="{9D8B030D-6E8A-4147-A177-3AD203B41FA5}">
                          <a16:colId xmlns:a16="http://schemas.microsoft.com/office/drawing/2014/main" val="3632886920"/>
                        </a:ext>
                      </a:extLst>
                    </a:gridCol>
                    <a:gridCol w="1580433">
                      <a:extLst>
                        <a:ext uri="{9D8B030D-6E8A-4147-A177-3AD203B41FA5}">
                          <a16:colId xmlns:a16="http://schemas.microsoft.com/office/drawing/2014/main" val="1806841639"/>
                        </a:ext>
                      </a:extLst>
                    </a:gridCol>
                    <a:gridCol w="2417832">
                      <a:extLst>
                        <a:ext uri="{9D8B030D-6E8A-4147-A177-3AD203B41FA5}">
                          <a16:colId xmlns:a16="http://schemas.microsoft.com/office/drawing/2014/main" val="1914206581"/>
                        </a:ext>
                      </a:extLst>
                    </a:gridCol>
                  </a:tblGrid>
                  <a:tr h="541184">
                    <a:tc>
                      <a:txBody>
                        <a:bodyPr/>
                        <a:lstStyle/>
                        <a:p>
                          <a:pPr algn="ctr"/>
                          <a:r>
                            <a:rPr lang="en-US" sz="2400" b="1" dirty="0"/>
                            <a:t>Participant</a:t>
                          </a:r>
                        </a:p>
                      </a:txBody>
                      <a:tcPr/>
                    </a:tc>
                    <a:tc>
                      <a:txBody>
                        <a:bodyPr/>
                        <a:lstStyle/>
                        <a:p>
                          <a:pPr algn="ctr"/>
                          <a:r>
                            <a:rPr lang="en-US" sz="2400" b="1" dirty="0"/>
                            <a:t>Age</a:t>
                          </a:r>
                        </a:p>
                      </a:txBody>
                      <a:tcPr/>
                    </a:tc>
                    <a:tc>
                      <a:txBody>
                        <a:bodyPr/>
                        <a:lstStyle/>
                        <a:p>
                          <a:pPr algn="ctr"/>
                          <a:r>
                            <a:rPr lang="en-US" sz="2400" b="1" dirty="0"/>
                            <a:t>Rec.</a:t>
                          </a:r>
                        </a:p>
                      </a:txBody>
                      <a:tcPr/>
                    </a:tc>
                    <a:tc>
                      <a:txBody>
                        <a:bodyPr/>
                        <a:lstStyle/>
                        <a:p>
                          <a:pPr algn="ctr"/>
                          <a:r>
                            <a:rPr lang="en-US" sz="2400" b="1" dirty="0"/>
                            <a:t>H0</a:t>
                          </a:r>
                        </a:p>
                      </a:txBody>
                      <a:tcPr/>
                    </a:tc>
                    <a:tc>
                      <a:txBody>
                        <a:bodyPr/>
                        <a:lstStyle/>
                        <a:p>
                          <a:pPr algn="ctr"/>
                          <a:r>
                            <a:rPr lang="en-US" sz="2400" b="1" dirty="0"/>
                            <a:t>H1</a:t>
                          </a:r>
                        </a:p>
                      </a:txBody>
                      <a:tcPr/>
                    </a:tc>
                    <a:tc>
                      <a:txBody>
                        <a:bodyPr/>
                        <a:lstStyle/>
                        <a:p>
                          <a:pPr algn="ctr"/>
                          <a:r>
                            <a:rPr lang="en-US" sz="2400" b="1" dirty="0"/>
                            <a:t>Result</a:t>
                          </a:r>
                        </a:p>
                      </a:txBody>
                      <a:tcPr/>
                    </a:tc>
                    <a:tc>
                      <a:txBody>
                        <a:bodyPr/>
                        <a:lstStyle/>
                        <a:p>
                          <a:pPr algn="ctr"/>
                          <a:r>
                            <a:rPr lang="en-US" sz="2400" b="1" dirty="0"/>
                            <a:t>Conclusion</a:t>
                          </a:r>
                        </a:p>
                      </a:txBody>
                      <a:tcPr/>
                    </a:tc>
                    <a:extLst>
                      <a:ext uri="{0D108BD9-81ED-4DB2-BD59-A6C34878D82A}">
                        <a16:rowId xmlns:a16="http://schemas.microsoft.com/office/drawing/2014/main" val="3500121635"/>
                      </a:ext>
                    </a:extLst>
                  </a:tr>
                  <a:tr h="469025">
                    <a:tc>
                      <a:txBody>
                        <a:bodyPr/>
                        <a:lstStyle/>
                        <a:p>
                          <a:pPr algn="ctr"/>
                          <a:r>
                            <a:rPr lang="en-US" sz="2000" b="1" dirty="0"/>
                            <a:t>Sashi</a:t>
                          </a:r>
                        </a:p>
                      </a:txBody>
                      <a:tcPr/>
                    </a:tc>
                    <a:tc>
                      <a:txBody>
                        <a:bodyPr/>
                        <a:lstStyle/>
                        <a:p>
                          <a:pPr algn="ctr"/>
                          <a:r>
                            <a:rPr lang="en-US" sz="2000" b="1" dirty="0"/>
                            <a:t>42</a:t>
                          </a:r>
                        </a:p>
                      </a:txBody>
                      <a:tcPr/>
                    </a:tc>
                    <a:tc>
                      <a:txBody>
                        <a:bodyPr/>
                        <a:lstStyle/>
                        <a:p>
                          <a:pPr algn="ctr"/>
                          <a:r>
                            <a:rPr lang="en-US" sz="2000" b="1" dirty="0"/>
                            <a:t>7 </a:t>
                          </a:r>
                          <a:r>
                            <a:rPr lang="en-US" sz="2000" b="1" dirty="0" err="1"/>
                            <a:t>hrs</a:t>
                          </a:r>
                          <a:endParaRPr lang="en-US" sz="2000" b="1" dirty="0"/>
                        </a:p>
                      </a:txBody>
                      <a:tcPr/>
                    </a:tc>
                    <a:tc>
                      <a:txBody>
                        <a:bodyPr/>
                        <a:lstStyle/>
                        <a:p>
                          <a:pPr algn="ctr"/>
                          <a:r>
                            <a:rPr lang="en-US" sz="2000" dirty="0"/>
                            <a:t>µ = 7 </a:t>
                          </a:r>
                          <a:endParaRPr lang="en-US" sz="2000" b="1" dirty="0"/>
                        </a:p>
                      </a:txBody>
                      <a:tcPr/>
                    </a:tc>
                    <a:tc>
                      <a:txBody>
                        <a:bodyPr/>
                        <a:lstStyle/>
                        <a:p>
                          <a:pPr algn="ctr"/>
                          <a:r>
                            <a:rPr lang="en-US" sz="2000" dirty="0"/>
                            <a:t>µ &lt; 7</a:t>
                          </a:r>
                          <a:endParaRPr lang="en-US" sz="2000" b="1" dirty="0"/>
                        </a:p>
                      </a:txBody>
                      <a:tcPr/>
                    </a:tc>
                    <a:tc>
                      <a:txBody>
                        <a:bodyPr/>
                        <a:lstStyle/>
                        <a:p>
                          <a:pPr algn="ctr"/>
                          <a:r>
                            <a:rPr lang="en-US" sz="2000" b="1" dirty="0"/>
                            <a:t>p-value &gt; </a:t>
                          </a:r>
                          <a:r>
                            <a:rPr lang="en-US" sz="2000" b="1" dirty="0" err="1"/>
                            <a:t>ɑ</a:t>
                          </a:r>
                          <a:endParaRPr lang="en-US" sz="2000" b="1" dirty="0"/>
                        </a:p>
                      </a:txBody>
                      <a:tcPr/>
                    </a:tc>
                    <a:tc>
                      <a:txBody>
                        <a:bodyPr/>
                        <a:lstStyle/>
                        <a:p>
                          <a:endParaRPr lang="en-US"/>
                        </a:p>
                      </a:txBody>
                      <a:tcPr>
                        <a:blipFill>
                          <a:blip r:embed="rId5"/>
                          <a:stretch>
                            <a:fillRect l="-280628" t="-127027" r="-1047" b="-310811"/>
                          </a:stretch>
                        </a:blipFill>
                      </a:tcPr>
                    </a:tc>
                    <a:extLst>
                      <a:ext uri="{0D108BD9-81ED-4DB2-BD59-A6C34878D82A}">
                        <a16:rowId xmlns:a16="http://schemas.microsoft.com/office/drawing/2014/main" val="1730321938"/>
                      </a:ext>
                    </a:extLst>
                  </a:tr>
                  <a:tr h="469025">
                    <a:tc>
                      <a:txBody>
                        <a:bodyPr/>
                        <a:lstStyle/>
                        <a:p>
                          <a:pPr algn="ctr"/>
                          <a:r>
                            <a:rPr lang="en-US" sz="2000" b="1" dirty="0" err="1"/>
                            <a:t>Rashmina</a:t>
                          </a:r>
                          <a:endParaRPr lang="en-US" sz="2000" b="1" dirty="0"/>
                        </a:p>
                      </a:txBody>
                      <a:tcPr/>
                    </a:tc>
                    <a:tc>
                      <a:txBody>
                        <a:bodyPr/>
                        <a:lstStyle/>
                        <a:p>
                          <a:pPr algn="ctr"/>
                          <a:r>
                            <a:rPr lang="en-US" sz="2000" b="1" dirty="0"/>
                            <a:t>43</a:t>
                          </a:r>
                        </a:p>
                      </a:txBody>
                      <a:tcPr/>
                    </a:tc>
                    <a:tc>
                      <a:txBody>
                        <a:bodyPr/>
                        <a:lstStyle/>
                        <a:p>
                          <a:pPr algn="ctr"/>
                          <a:r>
                            <a:rPr lang="en-US" sz="2000" b="1" dirty="0"/>
                            <a:t>7 </a:t>
                          </a:r>
                          <a:r>
                            <a:rPr lang="en-US" sz="2000" b="1" dirty="0" err="1"/>
                            <a:t>hrs</a:t>
                          </a:r>
                          <a:endParaRPr lang="en-US" sz="2000" b="1" dirty="0"/>
                        </a:p>
                      </a:txBody>
                      <a:tcPr/>
                    </a:tc>
                    <a:tc>
                      <a:txBody>
                        <a:bodyPr/>
                        <a:lstStyle/>
                        <a:p>
                          <a:pPr algn="ctr"/>
                          <a:r>
                            <a:rPr lang="en-US" sz="2000" dirty="0"/>
                            <a:t>µ = 7 </a:t>
                          </a:r>
                          <a:endParaRPr lang="en-US" sz="2000" b="1" dirty="0"/>
                        </a:p>
                      </a:txBody>
                      <a:tcPr/>
                    </a:tc>
                    <a:tc>
                      <a:txBody>
                        <a:bodyPr/>
                        <a:lstStyle/>
                        <a:p>
                          <a:pPr algn="ctr"/>
                          <a:r>
                            <a:rPr lang="en-US" sz="2000" dirty="0"/>
                            <a:t>µ &lt; 7</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endParaRPr lang="en-US"/>
                        </a:p>
                      </a:txBody>
                      <a:tcPr>
                        <a:blipFill>
                          <a:blip r:embed="rId5"/>
                          <a:stretch>
                            <a:fillRect l="-280628" t="-227027" r="-1047" b="-210811"/>
                          </a:stretch>
                        </a:blipFill>
                      </a:tcPr>
                    </a:tc>
                    <a:extLst>
                      <a:ext uri="{0D108BD9-81ED-4DB2-BD59-A6C34878D82A}">
                        <a16:rowId xmlns:a16="http://schemas.microsoft.com/office/drawing/2014/main" val="815959247"/>
                      </a:ext>
                    </a:extLst>
                  </a:tr>
                  <a:tr h="469025">
                    <a:tc>
                      <a:txBody>
                        <a:bodyPr/>
                        <a:lstStyle/>
                        <a:p>
                          <a:pPr algn="ctr"/>
                          <a:r>
                            <a:rPr lang="en-US" sz="2000" b="1" dirty="0" err="1"/>
                            <a:t>Bishesta</a:t>
                          </a:r>
                          <a:endParaRPr lang="en-US" sz="2000" b="1" dirty="0"/>
                        </a:p>
                      </a:txBody>
                      <a:tcPr/>
                    </a:tc>
                    <a:tc>
                      <a:txBody>
                        <a:bodyPr/>
                        <a:lstStyle/>
                        <a:p>
                          <a:pPr algn="ctr"/>
                          <a:r>
                            <a:rPr lang="en-US" sz="2000" b="1" dirty="0"/>
                            <a:t>16</a:t>
                          </a:r>
                        </a:p>
                      </a:txBody>
                      <a:tcPr/>
                    </a:tc>
                    <a:tc>
                      <a:txBody>
                        <a:bodyPr/>
                        <a:lstStyle/>
                        <a:p>
                          <a:pPr algn="ctr"/>
                          <a:r>
                            <a:rPr lang="en-US" sz="2000" b="1" dirty="0"/>
                            <a:t>8 </a:t>
                          </a:r>
                          <a:r>
                            <a:rPr lang="en-US" sz="2000" b="1" dirty="0" err="1"/>
                            <a:t>hrs</a:t>
                          </a:r>
                          <a:endParaRPr lang="en-US" sz="2000" b="1" dirty="0"/>
                        </a:p>
                      </a:txBody>
                      <a:tcPr/>
                    </a:tc>
                    <a:tc>
                      <a:txBody>
                        <a:bodyPr/>
                        <a:lstStyle/>
                        <a:p>
                          <a:pPr algn="ctr"/>
                          <a:r>
                            <a:rPr lang="en-US" sz="2000" dirty="0"/>
                            <a:t>µ = 8 </a:t>
                          </a:r>
                          <a:endParaRPr lang="en-US" sz="2000" b="1" dirty="0"/>
                        </a:p>
                      </a:txBody>
                      <a:tcPr/>
                    </a:tc>
                    <a:tc>
                      <a:txBody>
                        <a:bodyPr/>
                        <a:lstStyle/>
                        <a:p>
                          <a:pPr algn="ctr"/>
                          <a:r>
                            <a:rPr lang="en-US" sz="2000" dirty="0"/>
                            <a:t>µ &lt; 8</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endParaRPr lang="en-US"/>
                        </a:p>
                      </a:txBody>
                      <a:tcPr>
                        <a:blipFill>
                          <a:blip r:embed="rId5"/>
                          <a:stretch>
                            <a:fillRect l="-280628" t="-318421" r="-1047" b="-105263"/>
                          </a:stretch>
                        </a:blipFill>
                      </a:tcPr>
                    </a:tc>
                    <a:extLst>
                      <a:ext uri="{0D108BD9-81ED-4DB2-BD59-A6C34878D82A}">
                        <a16:rowId xmlns:a16="http://schemas.microsoft.com/office/drawing/2014/main" val="3591883783"/>
                      </a:ext>
                    </a:extLst>
                  </a:tr>
                  <a:tr h="469025">
                    <a:tc>
                      <a:txBody>
                        <a:bodyPr/>
                        <a:lstStyle/>
                        <a:p>
                          <a:pPr algn="ctr"/>
                          <a:r>
                            <a:rPr lang="en-US" sz="2000" b="1" dirty="0" err="1"/>
                            <a:t>Prashana</a:t>
                          </a:r>
                          <a:endParaRPr lang="en-US" sz="2000" b="1" dirty="0"/>
                        </a:p>
                      </a:txBody>
                      <a:tcPr/>
                    </a:tc>
                    <a:tc>
                      <a:txBody>
                        <a:bodyPr/>
                        <a:lstStyle/>
                        <a:p>
                          <a:pPr algn="ctr"/>
                          <a:r>
                            <a:rPr lang="en-US" sz="2000" b="1" dirty="0"/>
                            <a:t>8</a:t>
                          </a:r>
                        </a:p>
                      </a:txBody>
                      <a:tcPr/>
                    </a:tc>
                    <a:tc>
                      <a:txBody>
                        <a:bodyPr/>
                        <a:lstStyle/>
                        <a:p>
                          <a:pPr algn="ctr"/>
                          <a:r>
                            <a:rPr lang="en-US" sz="2000" b="1" dirty="0"/>
                            <a:t>9 </a:t>
                          </a:r>
                          <a:r>
                            <a:rPr lang="en-US" sz="2000" b="1" dirty="0" err="1"/>
                            <a:t>hrs</a:t>
                          </a:r>
                          <a:endParaRPr lang="en-US" sz="2000" b="1" dirty="0"/>
                        </a:p>
                      </a:txBody>
                      <a:tcPr/>
                    </a:tc>
                    <a:tc>
                      <a:txBody>
                        <a:bodyPr/>
                        <a:lstStyle/>
                        <a:p>
                          <a:pPr algn="ctr"/>
                          <a:r>
                            <a:rPr lang="en-US" sz="2000" dirty="0"/>
                            <a:t>µ = 9 </a:t>
                          </a:r>
                          <a:endParaRPr lang="en-US" sz="2000" b="1" dirty="0"/>
                        </a:p>
                      </a:txBody>
                      <a:tcPr/>
                    </a:tc>
                    <a:tc>
                      <a:txBody>
                        <a:bodyPr/>
                        <a:lstStyle/>
                        <a:p>
                          <a:pPr algn="ctr"/>
                          <a:r>
                            <a:rPr lang="en-US" sz="2000" dirty="0"/>
                            <a:t>µ &lt; 9</a:t>
                          </a:r>
                          <a:endParaRPr lang="en-US"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p-value &gt; </a:t>
                          </a:r>
                          <a:r>
                            <a:rPr lang="en-US" sz="2000" b="1" dirty="0" err="1"/>
                            <a:t>ɑ</a:t>
                          </a:r>
                          <a:endParaRPr lang="en-US" sz="2000" b="1" dirty="0"/>
                        </a:p>
                      </a:txBody>
                      <a:tcPr/>
                    </a:tc>
                    <a:tc>
                      <a:txBody>
                        <a:bodyPr/>
                        <a:lstStyle/>
                        <a:p>
                          <a:endParaRPr lang="en-US"/>
                        </a:p>
                      </a:txBody>
                      <a:tcPr>
                        <a:blipFill>
                          <a:blip r:embed="rId5"/>
                          <a:stretch>
                            <a:fillRect l="-280628" t="-429730" r="-1047" b="-8108"/>
                          </a:stretch>
                        </a:blipFill>
                      </a:tcPr>
                    </a:tc>
                    <a:extLst>
                      <a:ext uri="{0D108BD9-81ED-4DB2-BD59-A6C34878D82A}">
                        <a16:rowId xmlns:a16="http://schemas.microsoft.com/office/drawing/2014/main" val="3147430634"/>
                      </a:ext>
                    </a:extLst>
                  </a:tr>
                </a:tbl>
              </a:graphicData>
            </a:graphic>
          </p:graphicFrame>
        </mc:Fallback>
      </mc:AlternateContent>
      <p:pic>
        <p:nvPicPr>
          <p:cNvPr id="17" name="Picture 16" descr="A screenshot of a computer&#10;&#10;Description automatically generated">
            <a:extLst>
              <a:ext uri="{FF2B5EF4-FFF2-40B4-BE49-F238E27FC236}">
                <a16:creationId xmlns:a16="http://schemas.microsoft.com/office/drawing/2014/main" id="{ED3022C5-BA1E-44EB-9DA3-4C00F3885754}"/>
              </a:ext>
            </a:extLst>
          </p:cNvPr>
          <p:cNvPicPr>
            <a:picLocks noChangeAspect="1"/>
          </p:cNvPicPr>
          <p:nvPr/>
        </p:nvPicPr>
        <p:blipFill>
          <a:blip r:embed="rId6"/>
          <a:srcRect l="6519" t="40882" r="28861" b="41055"/>
          <a:stretch/>
        </p:blipFill>
        <p:spPr>
          <a:xfrm>
            <a:off x="1482579" y="1357046"/>
            <a:ext cx="9213740" cy="1544354"/>
          </a:xfrm>
          <a:prstGeom prst="rect">
            <a:avLst/>
          </a:prstGeom>
        </p:spPr>
      </p:pic>
      <p:sp>
        <p:nvSpPr>
          <p:cNvPr id="3" name="TextBox 2">
            <a:extLst>
              <a:ext uri="{FF2B5EF4-FFF2-40B4-BE49-F238E27FC236}">
                <a16:creationId xmlns:a16="http://schemas.microsoft.com/office/drawing/2014/main" id="{F4F6B5E7-9827-C69B-8C7E-4560A3D93FC8}"/>
              </a:ext>
            </a:extLst>
          </p:cNvPr>
          <p:cNvSpPr txBox="1"/>
          <p:nvPr/>
        </p:nvSpPr>
        <p:spPr>
          <a:xfrm>
            <a:off x="4513943" y="5578020"/>
            <a:ext cx="2654445" cy="369332"/>
          </a:xfrm>
          <a:prstGeom prst="rect">
            <a:avLst/>
          </a:prstGeom>
          <a:noFill/>
        </p:spPr>
        <p:txBody>
          <a:bodyPr wrap="none" rtlCol="0">
            <a:spAutoFit/>
          </a:bodyPr>
          <a:lstStyle/>
          <a:p>
            <a:r>
              <a:rPr lang="en-US" dirty="0"/>
              <a:t>Table: Outcome of T-Tests</a:t>
            </a:r>
          </a:p>
        </p:txBody>
      </p:sp>
      <p:pic>
        <p:nvPicPr>
          <p:cNvPr id="19" name="Audio 18">
            <a:extLst>
              <a:ext uri="{FF2B5EF4-FFF2-40B4-BE49-F238E27FC236}">
                <a16:creationId xmlns:a16="http://schemas.microsoft.com/office/drawing/2014/main" id="{0AB7DF0D-E7AE-6BD0-E4FE-080C208A5B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9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advTm="20377">
        <p:dissolve/>
      </p:transition>
    </mc:Choice>
    <mc:Fallback>
      <p:transition spd="slow" advTm="20377">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089D78C-DD27-3B50-171E-CF6403CBC20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E82F0AF-417E-F420-4582-0ABC7A3EE0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3411B563-08E8-A7F8-2EB7-BBBCDF65AC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2A21E111-C607-EDD1-5E0D-9C06AD5E7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5F62BE62-6424-36B1-F834-4C5204673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53A15C9-DDE8-794B-CD08-CA8C422EE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4D1D0C8F-8E26-65C3-93D8-748BA0524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16" name="Freeform 6">
              <a:extLst>
                <a:ext uri="{FF2B5EF4-FFF2-40B4-BE49-F238E27FC236}">
                  <a16:creationId xmlns:a16="http://schemas.microsoft.com/office/drawing/2014/main" id="{83C135C2-B3FD-6779-0892-FF9F31EDD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88D5E00C-7AC0-ECCB-D7E8-A39294827BB1}"/>
              </a:ext>
            </a:extLst>
          </p:cNvPr>
          <p:cNvSpPr>
            <a:spLocks noGrp="1"/>
          </p:cNvSpPr>
          <p:nvPr>
            <p:ph type="title"/>
          </p:nvPr>
        </p:nvSpPr>
        <p:spPr>
          <a:xfrm>
            <a:off x="4028526" y="529332"/>
            <a:ext cx="7516436" cy="737419"/>
          </a:xfrm>
        </p:spPr>
        <p:txBody>
          <a:bodyPr vert="horz" lIns="91440" tIns="45720" rIns="91440" bIns="45720" rtlCol="0" anchor="b">
            <a:noAutofit/>
          </a:bodyPr>
          <a:lstStyle/>
          <a:p>
            <a:r>
              <a:rPr lang="en-US" sz="4000" cap="all" dirty="0">
                <a:solidFill>
                  <a:srgbClr val="FF0000"/>
                </a:solidFill>
                <a:ea typeface="+mj-ea"/>
              </a:rPr>
              <a:t>Finding from T-test</a:t>
            </a:r>
          </a:p>
        </p:txBody>
      </p:sp>
      <p:graphicFrame>
        <p:nvGraphicFramePr>
          <p:cNvPr id="7" name="Table 6">
            <a:extLst>
              <a:ext uri="{FF2B5EF4-FFF2-40B4-BE49-F238E27FC236}">
                <a16:creationId xmlns:a16="http://schemas.microsoft.com/office/drawing/2014/main" id="{C9E45A3D-6A97-1AF7-338C-2288099D28A7}"/>
              </a:ext>
            </a:extLst>
          </p:cNvPr>
          <p:cNvGraphicFramePr>
            <a:graphicFrameLocks noGrp="1"/>
          </p:cNvGraphicFramePr>
          <p:nvPr>
            <p:extLst>
              <p:ext uri="{D42A27DB-BD31-4B8C-83A1-F6EECF244321}">
                <p14:modId xmlns:p14="http://schemas.microsoft.com/office/powerpoint/2010/main" val="3387082136"/>
              </p:ext>
            </p:extLst>
          </p:nvPr>
        </p:nvGraphicFramePr>
        <p:xfrm>
          <a:off x="1489130" y="1481888"/>
          <a:ext cx="9066575" cy="3886206"/>
        </p:xfrm>
        <a:graphic>
          <a:graphicData uri="http://schemas.openxmlformats.org/drawingml/2006/table">
            <a:tbl>
              <a:tblPr firstRow="1" bandRow="1">
                <a:tableStyleId>{5C22544A-7EE6-4342-B048-85BDC9FD1C3A}</a:tableStyleId>
              </a:tblPr>
              <a:tblGrid>
                <a:gridCol w="2035174">
                  <a:extLst>
                    <a:ext uri="{9D8B030D-6E8A-4147-A177-3AD203B41FA5}">
                      <a16:colId xmlns:a16="http://schemas.microsoft.com/office/drawing/2014/main" val="3590984328"/>
                    </a:ext>
                  </a:extLst>
                </a:gridCol>
                <a:gridCol w="889250">
                  <a:extLst>
                    <a:ext uri="{9D8B030D-6E8A-4147-A177-3AD203B41FA5}">
                      <a16:colId xmlns:a16="http://schemas.microsoft.com/office/drawing/2014/main" val="3548441073"/>
                    </a:ext>
                  </a:extLst>
                </a:gridCol>
                <a:gridCol w="3092992">
                  <a:extLst>
                    <a:ext uri="{9D8B030D-6E8A-4147-A177-3AD203B41FA5}">
                      <a16:colId xmlns:a16="http://schemas.microsoft.com/office/drawing/2014/main" val="3458829406"/>
                    </a:ext>
                  </a:extLst>
                </a:gridCol>
                <a:gridCol w="3049159">
                  <a:extLst>
                    <a:ext uri="{9D8B030D-6E8A-4147-A177-3AD203B41FA5}">
                      <a16:colId xmlns:a16="http://schemas.microsoft.com/office/drawing/2014/main" val="1914206581"/>
                    </a:ext>
                  </a:extLst>
                </a:gridCol>
              </a:tblGrid>
              <a:tr h="1219478">
                <a:tc>
                  <a:txBody>
                    <a:bodyPr/>
                    <a:lstStyle/>
                    <a:p>
                      <a:pPr algn="ctr"/>
                      <a:r>
                        <a:rPr lang="en-US" sz="2400" b="1" dirty="0"/>
                        <a:t>Participant</a:t>
                      </a:r>
                    </a:p>
                  </a:txBody>
                  <a:tcPr/>
                </a:tc>
                <a:tc>
                  <a:txBody>
                    <a:bodyPr/>
                    <a:lstStyle/>
                    <a:p>
                      <a:pPr algn="ctr"/>
                      <a:r>
                        <a:rPr lang="en-US" sz="2400" b="1" dirty="0"/>
                        <a:t>Age</a:t>
                      </a:r>
                    </a:p>
                  </a:txBody>
                  <a:tcPr/>
                </a:tc>
                <a:tc>
                  <a:txBody>
                    <a:bodyPr/>
                    <a:lstStyle/>
                    <a:p>
                      <a:pPr algn="ctr"/>
                      <a:r>
                        <a:rPr lang="en-US" sz="2400" b="1" dirty="0"/>
                        <a:t>Recommended</a:t>
                      </a:r>
                    </a:p>
                    <a:p>
                      <a:pPr algn="ctr"/>
                      <a:r>
                        <a:rPr lang="en-US" sz="2400" b="1" dirty="0"/>
                        <a:t>Sleep Hours</a:t>
                      </a:r>
                    </a:p>
                  </a:txBody>
                  <a:tcPr/>
                </a:tc>
                <a:tc>
                  <a:txBody>
                    <a:bodyPr/>
                    <a:lstStyle/>
                    <a:p>
                      <a:pPr algn="ctr"/>
                      <a:r>
                        <a:rPr lang="en-US" sz="2400" b="1" dirty="0"/>
                        <a:t>Meet Recommendation?</a:t>
                      </a:r>
                    </a:p>
                  </a:txBody>
                  <a:tcPr/>
                </a:tc>
                <a:extLst>
                  <a:ext uri="{0D108BD9-81ED-4DB2-BD59-A6C34878D82A}">
                    <a16:rowId xmlns:a16="http://schemas.microsoft.com/office/drawing/2014/main" val="3500121635"/>
                  </a:ext>
                </a:extLst>
              </a:tr>
              <a:tr h="666682">
                <a:tc>
                  <a:txBody>
                    <a:bodyPr/>
                    <a:lstStyle/>
                    <a:p>
                      <a:pPr algn="ctr"/>
                      <a:r>
                        <a:rPr lang="en-US" sz="2000" b="1" dirty="0"/>
                        <a:t>Sashi</a:t>
                      </a:r>
                    </a:p>
                  </a:txBody>
                  <a:tcPr/>
                </a:tc>
                <a:tc>
                  <a:txBody>
                    <a:bodyPr/>
                    <a:lstStyle/>
                    <a:p>
                      <a:pPr algn="ctr"/>
                      <a:r>
                        <a:rPr lang="en-US" sz="2000" b="1" dirty="0"/>
                        <a:t>42</a:t>
                      </a:r>
                    </a:p>
                  </a:txBody>
                  <a:tcPr/>
                </a:tc>
                <a:tc>
                  <a:txBody>
                    <a:bodyPr/>
                    <a:lstStyle/>
                    <a:p>
                      <a:pPr algn="ctr"/>
                      <a:r>
                        <a:rPr lang="en-US" sz="2000" b="1" dirty="0"/>
                        <a:t>7</a:t>
                      </a:r>
                    </a:p>
                  </a:txBody>
                  <a:tcPr/>
                </a:tc>
                <a:tc>
                  <a:txBody>
                    <a:bodyPr/>
                    <a:lstStyle/>
                    <a:p>
                      <a:pPr algn="ctr"/>
                      <a:r>
                        <a:rPr lang="en-US" sz="2000" b="1" dirty="0"/>
                        <a:t>YES</a:t>
                      </a:r>
                    </a:p>
                  </a:txBody>
                  <a:tcPr/>
                </a:tc>
                <a:extLst>
                  <a:ext uri="{0D108BD9-81ED-4DB2-BD59-A6C34878D82A}">
                    <a16:rowId xmlns:a16="http://schemas.microsoft.com/office/drawing/2014/main" val="1730321938"/>
                  </a:ext>
                </a:extLst>
              </a:tr>
              <a:tr h="666682">
                <a:tc>
                  <a:txBody>
                    <a:bodyPr/>
                    <a:lstStyle/>
                    <a:p>
                      <a:pPr algn="ctr"/>
                      <a:r>
                        <a:rPr lang="en-US" sz="2000" b="1" dirty="0" err="1"/>
                        <a:t>Rashmina</a:t>
                      </a:r>
                      <a:endParaRPr lang="en-US" sz="2000" b="1" dirty="0"/>
                    </a:p>
                  </a:txBody>
                  <a:tcPr/>
                </a:tc>
                <a:tc>
                  <a:txBody>
                    <a:bodyPr/>
                    <a:lstStyle/>
                    <a:p>
                      <a:pPr algn="ctr"/>
                      <a:r>
                        <a:rPr lang="en-US" sz="2000" b="1" dirty="0"/>
                        <a:t>43</a:t>
                      </a:r>
                    </a:p>
                  </a:txBody>
                  <a:tcPr/>
                </a:tc>
                <a:tc>
                  <a:txBody>
                    <a:bodyPr/>
                    <a:lstStyle/>
                    <a:p>
                      <a:pPr algn="ctr"/>
                      <a:r>
                        <a:rPr lang="en-US" sz="2000" b="1" dirty="0"/>
                        <a:t>7</a:t>
                      </a:r>
                    </a:p>
                  </a:txBody>
                  <a:tcPr/>
                </a:tc>
                <a:tc>
                  <a:txBody>
                    <a:bodyPr/>
                    <a:lstStyle/>
                    <a:p>
                      <a:pPr algn="ctr"/>
                      <a:r>
                        <a:rPr lang="en-US" sz="2000" b="1" dirty="0"/>
                        <a:t>YES</a:t>
                      </a:r>
                    </a:p>
                  </a:txBody>
                  <a:tcPr/>
                </a:tc>
                <a:extLst>
                  <a:ext uri="{0D108BD9-81ED-4DB2-BD59-A6C34878D82A}">
                    <a16:rowId xmlns:a16="http://schemas.microsoft.com/office/drawing/2014/main" val="815959247"/>
                  </a:ext>
                </a:extLst>
              </a:tr>
              <a:tr h="666682">
                <a:tc>
                  <a:txBody>
                    <a:bodyPr/>
                    <a:lstStyle/>
                    <a:p>
                      <a:pPr algn="ctr"/>
                      <a:r>
                        <a:rPr lang="en-US" sz="2000" b="1" dirty="0" err="1"/>
                        <a:t>Bishesta</a:t>
                      </a:r>
                      <a:endParaRPr lang="en-US" sz="2000" b="1" dirty="0"/>
                    </a:p>
                  </a:txBody>
                  <a:tcPr/>
                </a:tc>
                <a:tc>
                  <a:txBody>
                    <a:bodyPr/>
                    <a:lstStyle/>
                    <a:p>
                      <a:pPr algn="ctr"/>
                      <a:r>
                        <a:rPr lang="en-US" sz="2000" b="1" dirty="0"/>
                        <a:t>16</a:t>
                      </a:r>
                    </a:p>
                  </a:txBody>
                  <a:tcPr/>
                </a:tc>
                <a:tc>
                  <a:txBody>
                    <a:bodyPr/>
                    <a:lstStyle/>
                    <a:p>
                      <a:pPr algn="ctr"/>
                      <a:r>
                        <a:rPr lang="en-US" sz="2000" b="1" dirty="0"/>
                        <a:t>8</a:t>
                      </a:r>
                    </a:p>
                  </a:txBody>
                  <a:tcPr/>
                </a:tc>
                <a:tc>
                  <a:txBody>
                    <a:bodyPr/>
                    <a:lstStyle/>
                    <a:p>
                      <a:pPr algn="ctr"/>
                      <a:r>
                        <a:rPr lang="en-US" sz="2000" b="1" dirty="0"/>
                        <a:t>YES</a:t>
                      </a:r>
                    </a:p>
                  </a:txBody>
                  <a:tcPr/>
                </a:tc>
                <a:extLst>
                  <a:ext uri="{0D108BD9-81ED-4DB2-BD59-A6C34878D82A}">
                    <a16:rowId xmlns:a16="http://schemas.microsoft.com/office/drawing/2014/main" val="3591883783"/>
                  </a:ext>
                </a:extLst>
              </a:tr>
              <a:tr h="666682">
                <a:tc>
                  <a:txBody>
                    <a:bodyPr/>
                    <a:lstStyle/>
                    <a:p>
                      <a:pPr algn="ctr"/>
                      <a:r>
                        <a:rPr lang="en-US" sz="2000" b="1" dirty="0" err="1"/>
                        <a:t>Prashansa</a:t>
                      </a:r>
                      <a:endParaRPr lang="en-US" sz="2000" b="1" dirty="0"/>
                    </a:p>
                  </a:txBody>
                  <a:tcPr/>
                </a:tc>
                <a:tc>
                  <a:txBody>
                    <a:bodyPr/>
                    <a:lstStyle/>
                    <a:p>
                      <a:pPr algn="ctr"/>
                      <a:r>
                        <a:rPr lang="en-US" sz="2000" b="1" dirty="0"/>
                        <a:t>8</a:t>
                      </a:r>
                    </a:p>
                  </a:txBody>
                  <a:tcPr/>
                </a:tc>
                <a:tc>
                  <a:txBody>
                    <a:bodyPr/>
                    <a:lstStyle/>
                    <a:p>
                      <a:pPr algn="ctr"/>
                      <a:r>
                        <a:rPr lang="en-US" sz="2000" b="1" dirty="0"/>
                        <a:t>9</a:t>
                      </a:r>
                    </a:p>
                  </a:txBody>
                  <a:tcPr/>
                </a:tc>
                <a:tc>
                  <a:txBody>
                    <a:bodyPr/>
                    <a:lstStyle/>
                    <a:p>
                      <a:pPr algn="ctr"/>
                      <a:r>
                        <a:rPr lang="en-US" sz="2000" b="1" dirty="0"/>
                        <a:t>YES</a:t>
                      </a:r>
                    </a:p>
                  </a:txBody>
                  <a:tcPr/>
                </a:tc>
                <a:extLst>
                  <a:ext uri="{0D108BD9-81ED-4DB2-BD59-A6C34878D82A}">
                    <a16:rowId xmlns:a16="http://schemas.microsoft.com/office/drawing/2014/main" val="3147430634"/>
                  </a:ext>
                </a:extLst>
              </a:tr>
            </a:tbl>
          </a:graphicData>
        </a:graphic>
      </p:graphicFrame>
      <p:sp>
        <p:nvSpPr>
          <p:cNvPr id="3" name="TextBox 2">
            <a:extLst>
              <a:ext uri="{FF2B5EF4-FFF2-40B4-BE49-F238E27FC236}">
                <a16:creationId xmlns:a16="http://schemas.microsoft.com/office/drawing/2014/main" id="{8220D615-E2A9-A55C-CB82-F35B05F5BB60}"/>
              </a:ext>
            </a:extLst>
          </p:cNvPr>
          <p:cNvSpPr txBox="1"/>
          <p:nvPr/>
        </p:nvSpPr>
        <p:spPr>
          <a:xfrm>
            <a:off x="3569482" y="5583231"/>
            <a:ext cx="4476290" cy="369332"/>
          </a:xfrm>
          <a:prstGeom prst="rect">
            <a:avLst/>
          </a:prstGeom>
          <a:noFill/>
        </p:spPr>
        <p:txBody>
          <a:bodyPr wrap="none" rtlCol="0">
            <a:spAutoFit/>
          </a:bodyPr>
          <a:lstStyle/>
          <a:p>
            <a:r>
              <a:rPr lang="en-US" dirty="0"/>
              <a:t>Table: Conclusion drawn from T-Tests results</a:t>
            </a:r>
          </a:p>
        </p:txBody>
      </p:sp>
      <p:pic>
        <p:nvPicPr>
          <p:cNvPr id="21" name="Audio 20">
            <a:extLst>
              <a:ext uri="{FF2B5EF4-FFF2-40B4-BE49-F238E27FC236}">
                <a16:creationId xmlns:a16="http://schemas.microsoft.com/office/drawing/2014/main" id="{7C6749A7-A70B-4708-3EE6-045D397E68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28069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500" advTm="6582">
        <p:checker/>
      </p:transition>
    </mc:Choice>
    <mc:Fallback>
      <p:transition spd="slow" advTm="6582">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4ED185D-DC65-2D7E-7778-E46812EA4CA3}"/>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07BEF5E7-F15E-3D98-3EDD-69484CCEC5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DE9A5A28-52C3-4980-60E6-122B18154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BE022A4A-DD2A-3EF9-1AEF-C575AC370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145EEF97-356F-5BCB-ED65-83509A83B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BDD76B83-1D11-E7AC-DCAD-07F4E0BA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14B3C358-AC7D-399B-C10E-D761DDE2F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1E149FD3-F4A4-2CB4-8B39-9D965EA15092}"/>
              </a:ext>
            </a:extLst>
          </p:cNvPr>
          <p:cNvSpPr>
            <a:spLocks noGrp="1"/>
          </p:cNvSpPr>
          <p:nvPr>
            <p:ph type="title"/>
          </p:nvPr>
        </p:nvSpPr>
        <p:spPr>
          <a:xfrm>
            <a:off x="4035012" y="150314"/>
            <a:ext cx="8361229" cy="1238730"/>
          </a:xfrm>
        </p:spPr>
        <p:txBody>
          <a:bodyPr vert="horz" lIns="91440" tIns="45720" rIns="91440" bIns="45720" rtlCol="0" anchor="b">
            <a:normAutofit/>
          </a:bodyPr>
          <a:lstStyle/>
          <a:p>
            <a:r>
              <a:rPr lang="en-US" sz="5400" cap="all" dirty="0">
                <a:solidFill>
                  <a:schemeClr val="tx2"/>
                </a:solidFill>
                <a:latin typeface="+mj-lt"/>
                <a:ea typeface="+mj-ea"/>
              </a:rPr>
              <a:t>Proportion Test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1CA9FA-29CE-EF5E-A065-DDCA364D903C}"/>
                  </a:ext>
                </a:extLst>
              </p:cNvPr>
              <p:cNvSpPr txBox="1"/>
              <p:nvPr/>
            </p:nvSpPr>
            <p:spPr>
              <a:xfrm>
                <a:off x="1291793" y="1389044"/>
                <a:ext cx="8929945" cy="1877437"/>
              </a:xfrm>
              <a:prstGeom prst="rect">
                <a:avLst/>
              </a:prstGeom>
              <a:noFill/>
            </p:spPr>
            <p:txBody>
              <a:bodyPr wrap="none" rtlCol="0">
                <a:spAutoFit/>
              </a:bodyPr>
              <a:lstStyle/>
              <a:p>
                <a:r>
                  <a:rPr lang="en-US" sz="3200" b="1" i="0" dirty="0"/>
                  <a:t>Hypothesis: </a:t>
                </a:r>
              </a:p>
              <a:p>
                <a:pPr marL="457200" indent="-457200">
                  <a:buFontTx/>
                  <a:buChar char="-"/>
                </a:pPr>
                <a:r>
                  <a:rPr lang="en-US" sz="2800" i="0" dirty="0"/>
                  <a:t>Null Hypothesis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oMath>
                </a14:m>
                <a:r>
                  <a:rPr lang="en-US" sz="2800" i="0" dirty="0"/>
                  <a:t>): p = 0.5</a:t>
                </a:r>
              </a:p>
              <a:p>
                <a:pPr marL="457200" indent="-457200">
                  <a:buFontTx/>
                  <a:buChar char="-"/>
                </a:pPr>
                <a:r>
                  <a:rPr lang="en-US" sz="2800" i="0" dirty="0"/>
                  <a:t>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𝑎</m:t>
                        </m:r>
                      </m:sub>
                    </m:sSub>
                  </m:oMath>
                </a14:m>
                <a:r>
                  <a:rPr lang="en-US" sz="2800" i="0" dirty="0"/>
                  <a:t>​): p&gt;0.5</a:t>
                </a:r>
                <a:endParaRPr lang="en-US" sz="2800" dirty="0"/>
              </a:p>
              <a:p>
                <a:r>
                  <a:rPr lang="en-US" sz="2800" dirty="0"/>
                  <a:t>Where, p = Proportion of people not getting enough sleep.</a:t>
                </a:r>
              </a:p>
            </p:txBody>
          </p:sp>
        </mc:Choice>
        <mc:Fallback xmlns="">
          <p:sp>
            <p:nvSpPr>
              <p:cNvPr id="8" name="TextBox 7">
                <a:extLst>
                  <a:ext uri="{FF2B5EF4-FFF2-40B4-BE49-F238E27FC236}">
                    <a16:creationId xmlns:a16="http://schemas.microsoft.com/office/drawing/2014/main" id="{6D1CA9FA-29CE-EF5E-A065-DDCA364D903C}"/>
                  </a:ext>
                </a:extLst>
              </p:cNvPr>
              <p:cNvSpPr txBox="1">
                <a:spLocks noRot="1" noChangeAspect="1" noMove="1" noResize="1" noEditPoints="1" noAdjustHandles="1" noChangeArrowheads="1" noChangeShapeType="1" noTextEdit="1"/>
              </p:cNvSpPr>
              <p:nvPr/>
            </p:nvSpPr>
            <p:spPr>
              <a:xfrm>
                <a:off x="1291793" y="1389044"/>
                <a:ext cx="8929945" cy="1877437"/>
              </a:xfrm>
              <a:prstGeom prst="rect">
                <a:avLst/>
              </a:prstGeom>
              <a:blipFill>
                <a:blip r:embed="rId5"/>
                <a:stretch>
                  <a:fillRect l="-1705" t="-4027" r="-568" b="-80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AC0DA8C-7BF5-0235-0A0C-4D44954B2350}"/>
              </a:ext>
            </a:extLst>
          </p:cNvPr>
          <p:cNvSpPr txBox="1"/>
          <p:nvPr/>
        </p:nvSpPr>
        <p:spPr>
          <a:xfrm>
            <a:off x="1291794" y="3646467"/>
            <a:ext cx="8929944" cy="1446550"/>
          </a:xfrm>
          <a:prstGeom prst="rect">
            <a:avLst/>
          </a:prstGeom>
          <a:noFill/>
        </p:spPr>
        <p:txBody>
          <a:bodyPr wrap="square" rtlCol="0">
            <a:spAutoFit/>
          </a:bodyPr>
          <a:lstStyle/>
          <a:p>
            <a:r>
              <a:rPr lang="en-US" sz="3200" b="1" dirty="0"/>
              <a:t>Sample Proportion:</a:t>
            </a:r>
          </a:p>
          <a:p>
            <a:pPr marL="457200" indent="-457200">
              <a:buFontTx/>
              <a:buChar char="-"/>
            </a:pPr>
            <a:r>
              <a:rPr lang="en-US" sz="2800" dirty="0"/>
              <a:t>Number of people not getting enough sleep (x) =0</a:t>
            </a:r>
          </a:p>
          <a:p>
            <a:pPr marL="457200" indent="-457200">
              <a:buFontTx/>
              <a:buChar char="-"/>
            </a:pPr>
            <a:r>
              <a:rPr lang="en-US" sz="2800" dirty="0"/>
              <a:t>Sample size (n) = 4</a:t>
            </a:r>
          </a:p>
        </p:txBody>
      </p:sp>
      <p:pic>
        <p:nvPicPr>
          <p:cNvPr id="89" name="Audio 88">
            <a:extLst>
              <a:ext uri="{FF2B5EF4-FFF2-40B4-BE49-F238E27FC236}">
                <a16:creationId xmlns:a16="http://schemas.microsoft.com/office/drawing/2014/main" id="{9502C9F9-7C96-E349-D703-5864752522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4833321"/>
      </p:ext>
    </p:extLst>
  </p:cSld>
  <p:clrMapOvr>
    <a:masterClrMapping/>
  </p:clrMapOvr>
  <mc:AlternateContent xmlns:mc="http://schemas.openxmlformats.org/markup-compatibility/2006">
    <mc:Choice xmlns:p14="http://schemas.microsoft.com/office/powerpoint/2010/main" Requires="p14">
      <p:transition spd="slow" p14:dur="800" advTm="12926">
        <p14:flythrough/>
      </p:transition>
    </mc:Choice>
    <mc:Fallback>
      <p:transition spd="slow" advTm="12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DC5E52F-197D-E894-801A-3034740DCB1D}"/>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A63CEC98-56AF-2364-B6F3-948A7EDAC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E52384C6-B0C4-3FA5-DC26-2C554FBFE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BAD06962-F846-830E-97E0-6B6A07A8B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5CFA121A-B608-9E28-4E71-6866226E6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0F972B82-4EB7-F7AB-8611-3E1E2980E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958B0E45-88F7-FE76-F7AB-680204D9F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9FE70D0D-9AF5-97E5-D950-B52E0ED78DC0}"/>
              </a:ext>
            </a:extLst>
          </p:cNvPr>
          <p:cNvSpPr>
            <a:spLocks noGrp="1"/>
          </p:cNvSpPr>
          <p:nvPr>
            <p:ph type="title"/>
          </p:nvPr>
        </p:nvSpPr>
        <p:spPr>
          <a:xfrm>
            <a:off x="4035012" y="150314"/>
            <a:ext cx="8361229" cy="1238730"/>
          </a:xfrm>
        </p:spPr>
        <p:txBody>
          <a:bodyPr vert="horz" lIns="91440" tIns="45720" rIns="91440" bIns="45720" rtlCol="0" anchor="b">
            <a:normAutofit/>
          </a:bodyPr>
          <a:lstStyle/>
          <a:p>
            <a:r>
              <a:rPr lang="en-US" sz="5400" cap="all" dirty="0">
                <a:solidFill>
                  <a:schemeClr val="tx2"/>
                </a:solidFill>
                <a:latin typeface="+mj-lt"/>
                <a:ea typeface="+mj-ea"/>
              </a:rPr>
              <a:t>Proportion Test</a:t>
            </a:r>
          </a:p>
        </p:txBody>
      </p:sp>
      <p:pic>
        <p:nvPicPr>
          <p:cNvPr id="5" name="Picture 4" descr="A screenshot of a computer&#10;&#10;Description automatically generated">
            <a:extLst>
              <a:ext uri="{FF2B5EF4-FFF2-40B4-BE49-F238E27FC236}">
                <a16:creationId xmlns:a16="http://schemas.microsoft.com/office/drawing/2014/main" id="{255621E4-D825-C584-65BD-D154406C2BCE}"/>
              </a:ext>
            </a:extLst>
          </p:cNvPr>
          <p:cNvPicPr>
            <a:picLocks noChangeAspect="1"/>
          </p:cNvPicPr>
          <p:nvPr/>
        </p:nvPicPr>
        <p:blipFill>
          <a:blip r:embed="rId5"/>
          <a:stretch>
            <a:fillRect/>
          </a:stretch>
        </p:blipFill>
        <p:spPr>
          <a:xfrm>
            <a:off x="1276709" y="1219506"/>
            <a:ext cx="9609827" cy="4408488"/>
          </a:xfrm>
          <a:prstGeom prst="rect">
            <a:avLst/>
          </a:prstGeom>
        </p:spPr>
      </p:pic>
      <p:pic>
        <p:nvPicPr>
          <p:cNvPr id="30" name="Audio 29">
            <a:extLst>
              <a:ext uri="{FF2B5EF4-FFF2-40B4-BE49-F238E27FC236}">
                <a16:creationId xmlns:a16="http://schemas.microsoft.com/office/drawing/2014/main" id="{25A7774D-7FE8-2389-442B-BF3E1D4F60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4305392"/>
      </p:ext>
    </p:extLst>
  </p:cSld>
  <p:clrMapOvr>
    <a:masterClrMapping/>
  </p:clrMapOvr>
  <p:transition spd="slow" advTm="344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512A693-B5EE-795D-D909-BE72FB12595A}"/>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A5B1FAD8-EEE2-2036-B086-AF27C4EE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61179748-B601-BBE3-04AD-D679042C3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FD4DF989-8E33-DB25-0D10-6F2C5DFBE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67BD591C-9B44-ED93-703A-61CA5DF20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94A0AF4F-1C2F-3B63-C984-4924A92FB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61BC1827-D032-C53B-0404-32A4BC812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05A5A42B-07C3-9944-2264-A14B1703FAE3}"/>
              </a:ext>
            </a:extLst>
          </p:cNvPr>
          <p:cNvSpPr>
            <a:spLocks noGrp="1"/>
          </p:cNvSpPr>
          <p:nvPr>
            <p:ph type="title"/>
          </p:nvPr>
        </p:nvSpPr>
        <p:spPr>
          <a:xfrm>
            <a:off x="4035012" y="150314"/>
            <a:ext cx="8361229" cy="1238730"/>
          </a:xfrm>
        </p:spPr>
        <p:txBody>
          <a:bodyPr vert="horz" lIns="91440" tIns="45720" rIns="91440" bIns="45720" rtlCol="0" anchor="b">
            <a:normAutofit/>
          </a:bodyPr>
          <a:lstStyle/>
          <a:p>
            <a:r>
              <a:rPr lang="en-US" sz="5400" cap="all" dirty="0">
                <a:solidFill>
                  <a:schemeClr val="tx2"/>
                </a:solidFill>
                <a:latin typeface="+mj-lt"/>
                <a:ea typeface="+mj-ea"/>
              </a:rPr>
              <a:t>Proportion Test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171D178-1094-2FC2-9467-BC1FC123F908}"/>
                  </a:ext>
                </a:extLst>
              </p:cNvPr>
              <p:cNvSpPr txBox="1"/>
              <p:nvPr/>
            </p:nvSpPr>
            <p:spPr>
              <a:xfrm>
                <a:off x="1523485" y="1428452"/>
                <a:ext cx="9133519" cy="3170099"/>
              </a:xfrm>
              <a:prstGeom prst="rect">
                <a:avLst/>
              </a:prstGeom>
              <a:noFill/>
            </p:spPr>
            <p:txBody>
              <a:bodyPr wrap="square" rtlCol="0">
                <a:spAutoFit/>
              </a:bodyPr>
              <a:lstStyle/>
              <a:p>
                <a:r>
                  <a:rPr lang="en-US" sz="3200" b="1" i="0" dirty="0"/>
                  <a:t>Conclusion: </a:t>
                </a:r>
              </a:p>
              <a:p>
                <a:pPr marL="457200" indent="-457200">
                  <a:buFontTx/>
                  <a:buChar char="-"/>
                </a:pPr>
                <a:r>
                  <a:rPr lang="en-US" sz="2800" dirty="0"/>
                  <a:t>Since p-value = 0.9332 &gt; </a:t>
                </a:r>
                <a:r>
                  <a:rPr lang="en-US" sz="2800" dirty="0" err="1"/>
                  <a:t>ɑ</a:t>
                </a:r>
                <a:r>
                  <a:rPr lang="en-US" sz="2800" dirty="0"/>
                  <a:t> =0.05, we fail to reject the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0" smtClean="0">
                        <a:latin typeface="Cambria Math" panose="02040503050406030204" pitchFamily="18" charset="0"/>
                      </a:rPr>
                      <m:t>.</m:t>
                    </m:r>
                  </m:oMath>
                </a14:m>
                <a:endParaRPr lang="en-US" sz="2800" b="0" dirty="0"/>
              </a:p>
              <a:p>
                <a:pPr marL="457200" indent="-457200">
                  <a:buFontTx/>
                  <a:buChar char="-"/>
                </a:pPr>
                <a:r>
                  <a:rPr lang="en-US" sz="2800" dirty="0"/>
                  <a:t>At, 5% significance level, there is not enough evidence to support the claim that the proportion of people who are not getting enough sleep is over 50%.</a:t>
                </a:r>
              </a:p>
              <a:p>
                <a:pPr marL="457200" indent="-457200">
                  <a:buFontTx/>
                  <a:buChar char="-"/>
                </a:pPr>
                <a:endParaRPr lang="en-US" sz="2800" dirty="0"/>
              </a:p>
            </p:txBody>
          </p:sp>
        </mc:Choice>
        <mc:Fallback>
          <p:sp>
            <p:nvSpPr>
              <p:cNvPr id="8" name="TextBox 7">
                <a:extLst>
                  <a:ext uri="{FF2B5EF4-FFF2-40B4-BE49-F238E27FC236}">
                    <a16:creationId xmlns:a16="http://schemas.microsoft.com/office/drawing/2014/main" id="{8171D178-1094-2FC2-9467-BC1FC123F908}"/>
                  </a:ext>
                </a:extLst>
              </p:cNvPr>
              <p:cNvSpPr txBox="1">
                <a:spLocks noRot="1" noChangeAspect="1" noMove="1" noResize="1" noEditPoints="1" noAdjustHandles="1" noChangeArrowheads="1" noChangeShapeType="1" noTextEdit="1"/>
              </p:cNvSpPr>
              <p:nvPr/>
            </p:nvSpPr>
            <p:spPr>
              <a:xfrm>
                <a:off x="1523485" y="1428452"/>
                <a:ext cx="9133519" cy="3170099"/>
              </a:xfrm>
              <a:prstGeom prst="rect">
                <a:avLst/>
              </a:prstGeom>
              <a:blipFill>
                <a:blip r:embed="rId5"/>
                <a:stretch>
                  <a:fillRect l="-1667" t="-2400" r="-2083"/>
                </a:stretch>
              </a:blipFill>
            </p:spPr>
            <p:txBody>
              <a:bodyPr/>
              <a:lstStyle/>
              <a:p>
                <a:r>
                  <a:rPr lang="en-US">
                    <a:noFill/>
                  </a:rPr>
                  <a:t> </a:t>
                </a:r>
              </a:p>
            </p:txBody>
          </p:sp>
        </mc:Fallback>
      </mc:AlternateContent>
      <p:pic>
        <p:nvPicPr>
          <p:cNvPr id="29" name="Audio 28">
            <a:extLst>
              <a:ext uri="{FF2B5EF4-FFF2-40B4-BE49-F238E27FC236}">
                <a16:creationId xmlns:a16="http://schemas.microsoft.com/office/drawing/2014/main" id="{06DCBB96-2F77-2AC0-A9B7-9A5712665A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6417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002">
        <p15:prstTrans prst="fracture"/>
      </p:transition>
    </mc:Choice>
    <mc:Fallback>
      <p:transition spd="slow" advTm="11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180D117-3D0E-3DDA-54CC-F81400A84F3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98805-75EB-BEC4-78D7-96D1DA808845}"/>
              </a:ext>
            </a:extLst>
          </p:cNvPr>
          <p:cNvSpPr>
            <a:spLocks noGrp="1"/>
          </p:cNvSpPr>
          <p:nvPr>
            <p:ph type="title"/>
          </p:nvPr>
        </p:nvSpPr>
        <p:spPr>
          <a:xfrm>
            <a:off x="4602144" y="296561"/>
            <a:ext cx="7589855" cy="951471"/>
          </a:xfrm>
        </p:spPr>
        <p:txBody>
          <a:bodyPr vert="horz" lIns="91440" tIns="45720" rIns="91440" bIns="45720" rtlCol="0" anchor="t">
            <a:normAutofit/>
          </a:bodyPr>
          <a:lstStyle/>
          <a:p>
            <a:pPr algn="ctr"/>
            <a:r>
              <a:rPr lang="en-US" sz="5400" cap="all" dirty="0">
                <a:solidFill>
                  <a:schemeClr val="tx2"/>
                </a:solidFill>
                <a:ea typeface="+mj-ea"/>
              </a:rPr>
              <a:t>Issues &amp; Limitations</a:t>
            </a:r>
          </a:p>
        </p:txBody>
      </p:sp>
      <p:pic>
        <p:nvPicPr>
          <p:cNvPr id="18" name="Picture 17" descr="Wood human figure">
            <a:extLst>
              <a:ext uri="{FF2B5EF4-FFF2-40B4-BE49-F238E27FC236}">
                <a16:creationId xmlns:a16="http://schemas.microsoft.com/office/drawing/2014/main" id="{E50FB869-226A-FEA9-AC3B-71ED86BFF6C7}"/>
              </a:ext>
            </a:extLst>
          </p:cNvPr>
          <p:cNvPicPr>
            <a:picLocks noChangeAspect="1"/>
          </p:cNvPicPr>
          <p:nvPr/>
        </p:nvPicPr>
        <p:blipFill>
          <a:blip r:embed="rId5"/>
          <a:srcRect l="2316" r="52889" b="-1"/>
          <a:stretch/>
        </p:blipFill>
        <p:spPr>
          <a:xfrm>
            <a:off x="-1" y="10"/>
            <a:ext cx="4602146" cy="6857990"/>
          </a:xfrm>
          <a:prstGeom prst="rect">
            <a:avLst/>
          </a:prstGeom>
        </p:spPr>
      </p:pic>
      <p:sp>
        <p:nvSpPr>
          <p:cNvPr id="26" name="Rectangle 25">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E74D87B0-721B-67E6-61C1-D3D1E2342AD4}"/>
              </a:ext>
            </a:extLst>
          </p:cNvPr>
          <p:cNvSpPr txBox="1"/>
          <p:nvPr/>
        </p:nvSpPr>
        <p:spPr>
          <a:xfrm>
            <a:off x="4911209" y="5127867"/>
            <a:ext cx="7074844" cy="1569660"/>
          </a:xfrm>
          <a:prstGeom prst="rect">
            <a:avLst/>
          </a:prstGeom>
          <a:noFill/>
        </p:spPr>
        <p:txBody>
          <a:bodyPr wrap="square" rtlCol="0">
            <a:spAutoFit/>
          </a:bodyPr>
          <a:lstStyle/>
          <a:p>
            <a:pPr algn="l"/>
            <a:r>
              <a:rPr lang="en-US" sz="2400" b="1" dirty="0">
                <a:solidFill>
                  <a:schemeClr val="tx2"/>
                </a:solidFill>
                <a:latin typeface="ADLaM Display" panose="02010000000000000000" pitchFamily="2" charset="77"/>
                <a:ea typeface="ADLaM Display" panose="02010000000000000000" pitchFamily="2" charset="77"/>
                <a:cs typeface="ADLaM Display" panose="02010000000000000000" pitchFamily="2" charset="77"/>
              </a:rPr>
              <a:t>Fails to account for confounding factors:  </a:t>
            </a:r>
            <a:r>
              <a:rPr lang="en-US" sz="2400" b="0" i="0" u="none" strike="noStrike" dirty="0">
                <a:solidFill>
                  <a:srgbClr val="000000"/>
                </a:solidFill>
                <a:effectLst/>
              </a:rPr>
              <a:t>It does not take into account confounding variables, such as "Day Off" and "Age”, that might impact the outcome.</a:t>
            </a:r>
          </a:p>
        </p:txBody>
      </p:sp>
      <p:sp>
        <p:nvSpPr>
          <p:cNvPr id="6" name="TextBox 5">
            <a:extLst>
              <a:ext uri="{FF2B5EF4-FFF2-40B4-BE49-F238E27FC236}">
                <a16:creationId xmlns:a16="http://schemas.microsoft.com/office/drawing/2014/main" id="{8CED444A-C5E4-F0BF-2FEF-59984A4B49B2}"/>
              </a:ext>
            </a:extLst>
          </p:cNvPr>
          <p:cNvSpPr txBox="1"/>
          <p:nvPr/>
        </p:nvSpPr>
        <p:spPr>
          <a:xfrm>
            <a:off x="4911209" y="3366576"/>
            <a:ext cx="7074844" cy="1569660"/>
          </a:xfrm>
          <a:prstGeom prst="rect">
            <a:avLst/>
          </a:prstGeom>
          <a:noFill/>
        </p:spPr>
        <p:txBody>
          <a:bodyPr wrap="square" rtlCol="0">
            <a:spAutoFit/>
          </a:bodyPr>
          <a:lstStyle/>
          <a:p>
            <a:r>
              <a:rPr lang="en-US" sz="2400" b="1" dirty="0">
                <a:solidFill>
                  <a:schemeClr val="tx2"/>
                </a:solidFill>
                <a:latin typeface="ADLaM Display" panose="02010000000000000000" pitchFamily="2" charset="77"/>
                <a:ea typeface="ADLaM Display" panose="02010000000000000000" pitchFamily="2" charset="77"/>
                <a:cs typeface="ADLaM Display" panose="02010000000000000000" pitchFamily="2" charset="77"/>
              </a:rPr>
              <a:t>Violation of Normal Approximation Assumption: </a:t>
            </a:r>
            <a:r>
              <a:rPr lang="en-US" sz="2400" dirty="0">
                <a:solidFill>
                  <a:schemeClr val="tx2"/>
                </a:solidFill>
              </a:rPr>
              <a:t>Since n-x &lt; 5, the normal approximation is invalid, which could result in misleading or inaccurate outcomes.</a:t>
            </a:r>
            <a:endParaRPr lang="en-US" sz="240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DDA8AF6-C2F3-732D-A270-E924F28A5D9D}"/>
                  </a:ext>
                </a:extLst>
              </p:cNvPr>
              <p:cNvSpPr txBox="1"/>
              <p:nvPr/>
            </p:nvSpPr>
            <p:spPr>
              <a:xfrm>
                <a:off x="4911208" y="1386610"/>
                <a:ext cx="7074845" cy="1938992"/>
              </a:xfrm>
              <a:prstGeom prst="rect">
                <a:avLst/>
              </a:prstGeom>
              <a:noFill/>
            </p:spPr>
            <p:txBody>
              <a:bodyPr wrap="square" rtlCol="0">
                <a:spAutoFit/>
              </a:bodyPr>
              <a:lstStyle/>
              <a:p>
                <a:r>
                  <a:rPr lang="en-US" sz="2400" b="1" dirty="0">
                    <a:solidFill>
                      <a:schemeClr val="tx2"/>
                    </a:solidFill>
                    <a:latin typeface="ADLaM Display" panose="020F0502020204030204" pitchFamily="34" charset="0"/>
                    <a:cs typeface="ADLaM Display" panose="020F0502020204030204" pitchFamily="34" charset="0"/>
                  </a:rPr>
                  <a:t>SAMPLE SIZE: </a:t>
                </a:r>
                <a:r>
                  <a:rPr lang="en-US" sz="2400" dirty="0">
                    <a:solidFill>
                      <a:schemeClr val="tx2"/>
                    </a:solidFill>
                  </a:rPr>
                  <a:t>I have a very small sample size of just 4 which makes it difficult to detect the true effect and also increases the chance of type I (false positive) and type II errors (Fail to reject </a:t>
                </a:r>
                <a14:m>
                  <m:oMath xmlns:m="http://schemas.openxmlformats.org/officeDocument/2006/math">
                    <m:sSub>
                      <m:sSubPr>
                        <m:ctrlPr>
                          <a:rPr lang="en-US" sz="2400" i="1">
                            <a:solidFill>
                              <a:schemeClr val="tx2"/>
                            </a:solidFill>
                            <a:latin typeface="Cambria Math" panose="02040503050406030204" pitchFamily="18" charset="0"/>
                          </a:rPr>
                        </m:ctrlPr>
                      </m:sSubPr>
                      <m:e>
                        <m:r>
                          <a:rPr lang="en-US" sz="2400" b="0" i="1">
                            <a:solidFill>
                              <a:schemeClr val="tx2"/>
                            </a:solidFill>
                            <a:latin typeface="Cambria Math" panose="02040503050406030204" pitchFamily="18" charset="0"/>
                          </a:rPr>
                          <m:t>𝐻</m:t>
                        </m:r>
                      </m:e>
                      <m:sub>
                        <m:r>
                          <a:rPr lang="en-US" sz="2400" b="0" i="1">
                            <a:solidFill>
                              <a:schemeClr val="tx2"/>
                            </a:solidFill>
                            <a:latin typeface="Cambria Math" panose="02040503050406030204" pitchFamily="18" charset="0"/>
                          </a:rPr>
                          <m:t>0</m:t>
                        </m:r>
                      </m:sub>
                    </m:sSub>
                  </m:oMath>
                </a14:m>
                <a:r>
                  <a:rPr lang="en-US" sz="2400" dirty="0">
                    <a:solidFill>
                      <a:schemeClr val="tx2"/>
                    </a:solidFill>
                  </a:rPr>
                  <a:t> when it’s false) .</a:t>
                </a:r>
              </a:p>
            </p:txBody>
          </p:sp>
        </mc:Choice>
        <mc:Fallback>
          <p:sp>
            <p:nvSpPr>
              <p:cNvPr id="7" name="TextBox 6">
                <a:extLst>
                  <a:ext uri="{FF2B5EF4-FFF2-40B4-BE49-F238E27FC236}">
                    <a16:creationId xmlns:a16="http://schemas.microsoft.com/office/drawing/2014/main" id="{6DDA8AF6-C2F3-732D-A270-E924F28A5D9D}"/>
                  </a:ext>
                </a:extLst>
              </p:cNvPr>
              <p:cNvSpPr txBox="1">
                <a:spLocks noRot="1" noChangeAspect="1" noMove="1" noResize="1" noEditPoints="1" noAdjustHandles="1" noChangeArrowheads="1" noChangeShapeType="1" noTextEdit="1"/>
              </p:cNvSpPr>
              <p:nvPr/>
            </p:nvSpPr>
            <p:spPr>
              <a:xfrm>
                <a:off x="4911208" y="1386610"/>
                <a:ext cx="7074845" cy="1938992"/>
              </a:xfrm>
              <a:prstGeom prst="rect">
                <a:avLst/>
              </a:prstGeom>
              <a:blipFill>
                <a:blip r:embed="rId6"/>
                <a:stretch>
                  <a:fillRect l="-1254" t="-1935" r="-2151" b="-5806"/>
                </a:stretch>
              </a:blipFill>
            </p:spPr>
            <p:txBody>
              <a:bodyPr/>
              <a:lstStyle/>
              <a:p>
                <a:r>
                  <a:rPr lang="en-US">
                    <a:noFill/>
                  </a:rPr>
                  <a:t> </a:t>
                </a:r>
              </a:p>
            </p:txBody>
          </p:sp>
        </mc:Fallback>
      </mc:AlternateContent>
      <p:pic>
        <p:nvPicPr>
          <p:cNvPr id="40" name="Audio 39">
            <a:extLst>
              <a:ext uri="{FF2B5EF4-FFF2-40B4-BE49-F238E27FC236}">
                <a16:creationId xmlns:a16="http://schemas.microsoft.com/office/drawing/2014/main" id="{37391B45-582E-4327-320E-2F3A67C769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0174787"/>
      </p:ext>
    </p:extLst>
  </p:cSld>
  <p:clrMapOvr>
    <a:masterClrMapping/>
  </p:clrMapOvr>
  <p:transition spd="slow" advTm="2573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910AE2-9B8B-BC6E-CB05-C83EFB9B3095}"/>
            </a:ext>
          </a:extLst>
        </p:cNvPr>
        <p:cNvGrpSpPr/>
        <p:nvPr/>
      </p:nvGrpSpPr>
      <p:grpSpPr>
        <a:xfrm>
          <a:off x="0" y="0"/>
          <a:ext cx="0" cy="0"/>
          <a:chOff x="0" y="0"/>
          <a:chExt cx="0" cy="0"/>
        </a:xfrm>
      </p:grpSpPr>
      <p:grpSp>
        <p:nvGrpSpPr>
          <p:cNvPr id="60" name="Group 5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6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64" name="Rectangle 63">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Wood human figure">
            <a:extLst>
              <a:ext uri="{FF2B5EF4-FFF2-40B4-BE49-F238E27FC236}">
                <a16:creationId xmlns:a16="http://schemas.microsoft.com/office/drawing/2014/main" id="{82E317E1-649D-7F74-1C08-676C8890239B}"/>
              </a:ext>
            </a:extLst>
          </p:cNvPr>
          <p:cNvPicPr>
            <a:picLocks noChangeAspect="1"/>
          </p:cNvPicPr>
          <p:nvPr/>
        </p:nvPicPr>
        <p:blipFill>
          <a:blip r:embed="rId5">
            <a:alphaModFix amt="40000"/>
          </a:blip>
          <a:srcRect b="15730"/>
          <a:stretch/>
        </p:blipFill>
        <p:spPr>
          <a:xfrm>
            <a:off x="20" y="10"/>
            <a:ext cx="12191980" cy="6857990"/>
          </a:xfrm>
          <a:prstGeom prst="rect">
            <a:avLst/>
          </a:prstGeom>
        </p:spPr>
      </p:pic>
      <p:pic>
        <p:nvPicPr>
          <p:cNvPr id="12" name="Picture 11" descr="A graph with a line graph&#10;&#10;Description automatically generated">
            <a:extLst>
              <a:ext uri="{FF2B5EF4-FFF2-40B4-BE49-F238E27FC236}">
                <a16:creationId xmlns:a16="http://schemas.microsoft.com/office/drawing/2014/main" id="{D46BDACD-F94C-47A5-A085-5E5B2EBEEB5C}"/>
              </a:ext>
            </a:extLst>
          </p:cNvPr>
          <p:cNvPicPr>
            <a:picLocks noChangeAspect="1"/>
          </p:cNvPicPr>
          <p:nvPr/>
        </p:nvPicPr>
        <p:blipFill>
          <a:blip r:embed="rId6"/>
          <a:stretch>
            <a:fillRect/>
          </a:stretch>
        </p:blipFill>
        <p:spPr>
          <a:xfrm>
            <a:off x="-7887" y="-25076"/>
            <a:ext cx="6173104" cy="3802554"/>
          </a:xfrm>
          <a:prstGeom prst="rect">
            <a:avLst/>
          </a:prstGeom>
        </p:spPr>
      </p:pic>
      <p:pic>
        <p:nvPicPr>
          <p:cNvPr id="14" name="Picture 13" descr="A graph with a line and numbers&#10;&#10;Description automatically generated with medium confidence">
            <a:extLst>
              <a:ext uri="{FF2B5EF4-FFF2-40B4-BE49-F238E27FC236}">
                <a16:creationId xmlns:a16="http://schemas.microsoft.com/office/drawing/2014/main" id="{2ADFEC6B-C38D-A9AE-1510-11683CF5A32A}"/>
              </a:ext>
            </a:extLst>
          </p:cNvPr>
          <p:cNvPicPr>
            <a:picLocks noChangeAspect="1"/>
          </p:cNvPicPr>
          <p:nvPr/>
        </p:nvPicPr>
        <p:blipFill>
          <a:blip r:embed="rId7"/>
          <a:stretch>
            <a:fillRect/>
          </a:stretch>
        </p:blipFill>
        <p:spPr>
          <a:xfrm>
            <a:off x="6096000" y="-25075"/>
            <a:ext cx="6115050" cy="3802554"/>
          </a:xfrm>
          <a:prstGeom prst="rect">
            <a:avLst/>
          </a:prstGeom>
        </p:spPr>
      </p:pic>
      <p:pic>
        <p:nvPicPr>
          <p:cNvPr id="16" name="Picture 15" descr="A graph with red and blue lines&#10;&#10;Description automatically generated">
            <a:extLst>
              <a:ext uri="{FF2B5EF4-FFF2-40B4-BE49-F238E27FC236}">
                <a16:creationId xmlns:a16="http://schemas.microsoft.com/office/drawing/2014/main" id="{8C2394D0-1124-176C-6CAA-8B55EFE4D2C7}"/>
              </a:ext>
            </a:extLst>
          </p:cNvPr>
          <p:cNvPicPr>
            <a:picLocks noChangeAspect="1"/>
          </p:cNvPicPr>
          <p:nvPr/>
        </p:nvPicPr>
        <p:blipFill>
          <a:blip r:embed="rId8"/>
          <a:stretch>
            <a:fillRect/>
          </a:stretch>
        </p:blipFill>
        <p:spPr>
          <a:xfrm>
            <a:off x="-7887" y="2982554"/>
            <a:ext cx="6203317" cy="3905426"/>
          </a:xfrm>
          <a:prstGeom prst="rect">
            <a:avLst/>
          </a:prstGeom>
        </p:spPr>
      </p:pic>
      <p:pic>
        <p:nvPicPr>
          <p:cNvPr id="19" name="Picture 18" descr="A graph with red and blue lines&#10;&#10;Description automatically generated">
            <a:extLst>
              <a:ext uri="{FF2B5EF4-FFF2-40B4-BE49-F238E27FC236}">
                <a16:creationId xmlns:a16="http://schemas.microsoft.com/office/drawing/2014/main" id="{4FDBF1A4-9705-168F-85A1-D424093D701D}"/>
              </a:ext>
            </a:extLst>
          </p:cNvPr>
          <p:cNvPicPr>
            <a:picLocks noChangeAspect="1"/>
          </p:cNvPicPr>
          <p:nvPr/>
        </p:nvPicPr>
        <p:blipFill>
          <a:blip r:embed="rId9"/>
          <a:stretch>
            <a:fillRect/>
          </a:stretch>
        </p:blipFill>
        <p:spPr>
          <a:xfrm>
            <a:off x="6115050" y="3083081"/>
            <a:ext cx="6115050" cy="3793241"/>
          </a:xfrm>
          <a:prstGeom prst="rect">
            <a:avLst/>
          </a:prstGeom>
        </p:spPr>
      </p:pic>
      <p:pic>
        <p:nvPicPr>
          <p:cNvPr id="36" name="Audio 35">
            <a:extLst>
              <a:ext uri="{FF2B5EF4-FFF2-40B4-BE49-F238E27FC236}">
                <a16:creationId xmlns:a16="http://schemas.microsoft.com/office/drawing/2014/main" id="{18672536-FCC9-1A44-9384-7F6E56C3314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505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advTm="25103">
        <p15:prstTrans prst="peelOff"/>
      </p:transition>
    </mc:Choice>
    <mc:Fallback>
      <p:transition spd="slow" advTm="25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F20730-6F68-295A-C854-057A3495F988}"/>
            </a:ext>
          </a:extLst>
        </p:cNvPr>
        <p:cNvGrpSpPr/>
        <p:nvPr/>
      </p:nvGrpSpPr>
      <p:grpSpPr>
        <a:xfrm>
          <a:off x="0" y="0"/>
          <a:ext cx="0" cy="0"/>
          <a:chOff x="0" y="0"/>
          <a:chExt cx="0" cy="0"/>
        </a:xfrm>
      </p:grpSpPr>
      <p:grpSp>
        <p:nvGrpSpPr>
          <p:cNvPr id="60" name="Group 59">
            <a:extLst>
              <a:ext uri="{FF2B5EF4-FFF2-40B4-BE49-F238E27FC236}">
                <a16:creationId xmlns:a16="http://schemas.microsoft.com/office/drawing/2014/main" id="{C3A9510E-4891-048F-5825-6CB9159F8F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1" name="Freeform 6">
              <a:extLst>
                <a:ext uri="{FF2B5EF4-FFF2-40B4-BE49-F238E27FC236}">
                  <a16:creationId xmlns:a16="http://schemas.microsoft.com/office/drawing/2014/main" id="{5F64B0A1-DF3E-C165-CFA3-A2D6249BE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62" name="Freeform 6">
              <a:extLst>
                <a:ext uri="{FF2B5EF4-FFF2-40B4-BE49-F238E27FC236}">
                  <a16:creationId xmlns:a16="http://schemas.microsoft.com/office/drawing/2014/main" id="{DCB38A47-7F3E-09F3-9160-38BB7B760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64" name="Rectangle 63">
            <a:extLst>
              <a:ext uri="{FF2B5EF4-FFF2-40B4-BE49-F238E27FC236}">
                <a16:creationId xmlns:a16="http://schemas.microsoft.com/office/drawing/2014/main" id="{7FC0DA08-B0B0-9A86-422A-AC5245DE7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Wood human figure">
            <a:extLst>
              <a:ext uri="{FF2B5EF4-FFF2-40B4-BE49-F238E27FC236}">
                <a16:creationId xmlns:a16="http://schemas.microsoft.com/office/drawing/2014/main" id="{B0169B13-9157-64A5-B35C-B64FBD6C500C}"/>
              </a:ext>
            </a:extLst>
          </p:cNvPr>
          <p:cNvPicPr>
            <a:picLocks noChangeAspect="1"/>
          </p:cNvPicPr>
          <p:nvPr/>
        </p:nvPicPr>
        <p:blipFill>
          <a:blip r:embed="rId5">
            <a:alphaModFix amt="40000"/>
          </a:blip>
          <a:srcRect b="15730"/>
          <a:stretch/>
        </p:blipFill>
        <p:spPr>
          <a:xfrm>
            <a:off x="20" y="10"/>
            <a:ext cx="12191980" cy="6857990"/>
          </a:xfrm>
          <a:prstGeom prst="rect">
            <a:avLst/>
          </a:prstGeom>
        </p:spPr>
      </p:pic>
      <p:pic>
        <p:nvPicPr>
          <p:cNvPr id="8" name="Picture 7" descr="A graph of people with numbers&#10;&#10;Description automatically generated with medium confidence">
            <a:extLst>
              <a:ext uri="{FF2B5EF4-FFF2-40B4-BE49-F238E27FC236}">
                <a16:creationId xmlns:a16="http://schemas.microsoft.com/office/drawing/2014/main" id="{D7F08A95-F778-7324-6149-3C6FB5943B15}"/>
              </a:ext>
            </a:extLst>
          </p:cNvPr>
          <p:cNvPicPr>
            <a:picLocks noChangeAspect="1"/>
          </p:cNvPicPr>
          <p:nvPr/>
        </p:nvPicPr>
        <p:blipFill>
          <a:blip r:embed="rId6"/>
          <a:stretch>
            <a:fillRect/>
          </a:stretch>
        </p:blipFill>
        <p:spPr>
          <a:xfrm>
            <a:off x="1088972" y="302313"/>
            <a:ext cx="10123177" cy="6253374"/>
          </a:xfrm>
          <a:prstGeom prst="rect">
            <a:avLst/>
          </a:prstGeom>
        </p:spPr>
      </p:pic>
      <p:pic>
        <p:nvPicPr>
          <p:cNvPr id="28" name="Audio 27">
            <a:extLst>
              <a:ext uri="{FF2B5EF4-FFF2-40B4-BE49-F238E27FC236}">
                <a16:creationId xmlns:a16="http://schemas.microsoft.com/office/drawing/2014/main" id="{E0E6BC0A-561E-1880-1CBB-59A2271D6E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0358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advTm="10524">
        <p:blinds dir="vert"/>
      </p:transition>
    </mc:Choice>
    <mc:Fallback>
      <p:transition spd="slow" advTm="1052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45" name="Picture 44" descr="Magnifying glass showing decling performance">
            <a:extLst>
              <a:ext uri="{FF2B5EF4-FFF2-40B4-BE49-F238E27FC236}">
                <a16:creationId xmlns:a16="http://schemas.microsoft.com/office/drawing/2014/main" id="{071C438F-6E16-8FA8-F324-42A2D81B02FB}"/>
              </a:ext>
            </a:extLst>
          </p:cNvPr>
          <p:cNvPicPr>
            <a:picLocks noChangeAspect="1"/>
          </p:cNvPicPr>
          <p:nvPr/>
        </p:nvPicPr>
        <p:blipFill>
          <a:blip r:embed="rId5">
            <a:grayscl/>
          </a:blip>
          <a:srcRect t="1212" b="14502"/>
          <a:stretch/>
        </p:blipFill>
        <p:spPr>
          <a:xfrm>
            <a:off x="20" y="10"/>
            <a:ext cx="12191980" cy="6859300"/>
          </a:xfrm>
          <a:prstGeom prst="rect">
            <a:avLst/>
          </a:prstGeom>
        </p:spPr>
      </p:pic>
      <p:sp>
        <p:nvSpPr>
          <p:cNvPr id="79" name="Rectangle 78">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9A8E218A-753A-B041-BB78-98B9F6A463F3}"/>
              </a:ext>
            </a:extLst>
          </p:cNvPr>
          <p:cNvSpPr>
            <a:spLocks noGrp="1"/>
          </p:cNvSpPr>
          <p:nvPr>
            <p:ph type="title"/>
          </p:nvPr>
        </p:nvSpPr>
        <p:spPr>
          <a:xfrm>
            <a:off x="4045667" y="144495"/>
            <a:ext cx="7381308" cy="1238730"/>
          </a:xfrm>
        </p:spPr>
        <p:txBody>
          <a:bodyPr vert="horz" lIns="91440" tIns="45720" rIns="91440" bIns="45720" rtlCol="0" anchor="b">
            <a:normAutofit/>
          </a:bodyPr>
          <a:lstStyle/>
          <a:p>
            <a:pPr algn="ctr"/>
            <a:r>
              <a:rPr lang="en-US" sz="6000" cap="all" dirty="0">
                <a:solidFill>
                  <a:schemeClr val="tx2"/>
                </a:solidFill>
                <a:latin typeface="+mj-lt"/>
                <a:ea typeface="+mj-ea"/>
              </a:rPr>
              <a:t>Introduction</a:t>
            </a:r>
          </a:p>
        </p:txBody>
      </p:sp>
      <p:graphicFrame>
        <p:nvGraphicFramePr>
          <p:cNvPr id="85" name="TextBox 5">
            <a:extLst>
              <a:ext uri="{FF2B5EF4-FFF2-40B4-BE49-F238E27FC236}">
                <a16:creationId xmlns:a16="http://schemas.microsoft.com/office/drawing/2014/main" id="{63C15411-7ABA-CD96-264A-CA58093DE1B6}"/>
              </a:ext>
            </a:extLst>
          </p:cNvPr>
          <p:cNvGraphicFramePr/>
          <p:nvPr>
            <p:extLst>
              <p:ext uri="{D42A27DB-BD31-4B8C-83A1-F6EECF244321}">
                <p14:modId xmlns:p14="http://schemas.microsoft.com/office/powerpoint/2010/main" val="1801533674"/>
              </p:ext>
            </p:extLst>
          </p:nvPr>
        </p:nvGraphicFramePr>
        <p:xfrm>
          <a:off x="1280160" y="1370756"/>
          <a:ext cx="9656064" cy="42117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6" name="Audio 35">
            <a:extLst>
              <a:ext uri="{FF2B5EF4-FFF2-40B4-BE49-F238E27FC236}">
                <a16:creationId xmlns:a16="http://schemas.microsoft.com/office/drawing/2014/main" id="{A365193A-7996-4B38-04F3-43F65732201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6997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379">
        <p15:prstTrans prst="wind"/>
      </p:transition>
    </mc:Choice>
    <mc:Fallback>
      <p:transition spd="slow" advTm="12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5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27" name="Picture 26" descr="Writing an appointment on a paper agenda">
            <a:extLst>
              <a:ext uri="{FF2B5EF4-FFF2-40B4-BE49-F238E27FC236}">
                <a16:creationId xmlns:a16="http://schemas.microsoft.com/office/drawing/2014/main" id="{8C7A133A-148B-EFF9-52EA-7894457906F8}"/>
              </a:ext>
            </a:extLst>
          </p:cNvPr>
          <p:cNvPicPr>
            <a:picLocks noChangeAspect="1"/>
          </p:cNvPicPr>
          <p:nvPr/>
        </p:nvPicPr>
        <p:blipFill>
          <a:blip r:embed="rId5"/>
          <a:srcRect t="15714"/>
          <a:stretch/>
        </p:blipFill>
        <p:spPr>
          <a:xfrm>
            <a:off x="20" y="10"/>
            <a:ext cx="12191980" cy="6859300"/>
          </a:xfrm>
          <a:prstGeom prst="rect">
            <a:avLst/>
          </a:prstGeom>
        </p:spPr>
      </p:pic>
      <p:sp>
        <p:nvSpPr>
          <p:cNvPr id="57" name="Rectangle 56">
            <a:extLst>
              <a:ext uri="{FF2B5EF4-FFF2-40B4-BE49-F238E27FC236}">
                <a16:creationId xmlns:a16="http://schemas.microsoft.com/office/drawing/2014/main" id="{4D9C7339-A6EE-4D61-A33E-64D65F75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55560" y="1125415"/>
            <a:ext cx="9867482" cy="459321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3A6586F7-A126-4F04-B9AA-AC0323374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61" name="Freeform 6">
            <a:extLst>
              <a:ext uri="{FF2B5EF4-FFF2-40B4-BE49-F238E27FC236}">
                <a16:creationId xmlns:a16="http://schemas.microsoft.com/office/drawing/2014/main" id="{1BA6D22B-C59B-4B49-B613-F1A0DF012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98ABB626-9289-E2B1-005A-083BDB2E2273}"/>
              </a:ext>
            </a:extLst>
          </p:cNvPr>
          <p:cNvSpPr>
            <a:spLocks noGrp="1"/>
          </p:cNvSpPr>
          <p:nvPr>
            <p:ph type="title"/>
          </p:nvPr>
        </p:nvSpPr>
        <p:spPr>
          <a:xfrm>
            <a:off x="1908686" y="1140798"/>
            <a:ext cx="8361229" cy="1128490"/>
          </a:xfrm>
        </p:spPr>
        <p:txBody>
          <a:bodyPr vert="horz" lIns="91440" tIns="45720" rIns="91440" bIns="45720" rtlCol="0" anchor="b">
            <a:normAutofit/>
          </a:bodyPr>
          <a:lstStyle/>
          <a:p>
            <a:pPr algn="ctr"/>
            <a:r>
              <a:rPr lang="en-US" sz="7200" cap="all" dirty="0">
                <a:solidFill>
                  <a:schemeClr val="bg2"/>
                </a:solidFill>
                <a:ea typeface="+mj-ea"/>
              </a:rPr>
              <a:t>CONCLUSION</a:t>
            </a:r>
          </a:p>
        </p:txBody>
      </p:sp>
      <p:sp>
        <p:nvSpPr>
          <p:cNvPr id="5" name="TextBox 4">
            <a:extLst>
              <a:ext uri="{FF2B5EF4-FFF2-40B4-BE49-F238E27FC236}">
                <a16:creationId xmlns:a16="http://schemas.microsoft.com/office/drawing/2014/main" id="{8B2D7968-183E-065D-C8AA-54D3B049AAD0}"/>
              </a:ext>
            </a:extLst>
          </p:cNvPr>
          <p:cNvSpPr txBox="1"/>
          <p:nvPr/>
        </p:nvSpPr>
        <p:spPr>
          <a:xfrm>
            <a:off x="1352408" y="2307145"/>
            <a:ext cx="9473784" cy="3046988"/>
          </a:xfrm>
          <a:prstGeom prst="rect">
            <a:avLst/>
          </a:prstGeom>
          <a:noFill/>
        </p:spPr>
        <p:txBody>
          <a:bodyPr wrap="square" rtlCol="0">
            <a:spAutoFit/>
          </a:bodyPr>
          <a:lstStyle/>
          <a:p>
            <a:r>
              <a:rPr lang="en-US" sz="2400" dirty="0">
                <a:solidFill>
                  <a:schemeClr val="bg1"/>
                </a:solidFill>
              </a:rPr>
              <a:t>	The use of technology such as R programming language can facilitate the handling of large dataset, automate complex analysis, and improve the visualization of data, but it’s still important to approach statistical analysis with a critical mind and an understanding of its limitation. Several factors such as data quality, sample size, focus on statistical significance over practical significance, lack of context etc. can significantly impact the reliability and interpretability of statistical analysis. </a:t>
            </a:r>
          </a:p>
        </p:txBody>
      </p:sp>
      <p:pic>
        <p:nvPicPr>
          <p:cNvPr id="68" name="Audio 67">
            <a:extLst>
              <a:ext uri="{FF2B5EF4-FFF2-40B4-BE49-F238E27FC236}">
                <a16:creationId xmlns:a16="http://schemas.microsoft.com/office/drawing/2014/main" id="{B58EDC0C-ED7E-C9AC-251A-56004A1D91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74116630"/>
      </p:ext>
    </p:extLst>
  </p:cSld>
  <p:clrMapOvr>
    <a:masterClrMapping/>
  </p:clrMapOvr>
  <mc:AlternateContent xmlns:mc="http://schemas.openxmlformats.org/markup-compatibility/2006">
    <mc:Choice xmlns:p14="http://schemas.microsoft.com/office/powerpoint/2010/main" Requires="p14">
      <p:transition spd="slow" p14:dur="2750" advTm="13805">
        <p14:honeycomb/>
      </p:transition>
    </mc:Choice>
    <mc:Fallback>
      <p:transition spd="slow" advTm="138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55EE2A6-BE1F-7BC5-66B9-B8711E9095A4}"/>
            </a:ext>
          </a:extLst>
        </p:cNvPr>
        <p:cNvGrpSpPr/>
        <p:nvPr/>
      </p:nvGrpSpPr>
      <p:grpSpPr>
        <a:xfrm>
          <a:off x="0" y="0"/>
          <a:ext cx="0" cy="0"/>
          <a:chOff x="0" y="0"/>
          <a:chExt cx="0" cy="0"/>
        </a:xfrm>
      </p:grpSpPr>
      <p:grpSp>
        <p:nvGrpSpPr>
          <p:cNvPr id="56" name="Group 5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5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29" name="Picture Placeholder 28">
            <a:extLst>
              <a:ext uri="{FF2B5EF4-FFF2-40B4-BE49-F238E27FC236}">
                <a16:creationId xmlns:a16="http://schemas.microsoft.com/office/drawing/2014/main" id="{454D95C0-23F7-7F97-5791-B1C7AE958C68}"/>
              </a:ext>
              <a:ext uri="{C183D7F6-B498-43B3-948B-1728B52AA6E4}">
                <adec:decorative xmlns:adec="http://schemas.microsoft.com/office/drawing/2017/decorative" val="1"/>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t="23058" b="31511"/>
          <a:stretch/>
        </p:blipFill>
        <p:spPr>
          <a:xfrm>
            <a:off x="20" y="10"/>
            <a:ext cx="12191980" cy="6859300"/>
          </a:xfrm>
          <a:prstGeom prst="rect">
            <a:avLst/>
          </a:prstGeom>
          <a:noFill/>
        </p:spPr>
      </p:pic>
      <p:sp>
        <p:nvSpPr>
          <p:cNvPr id="60" name="Rectangle 5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6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11" name="Title 10">
            <a:extLst>
              <a:ext uri="{FF2B5EF4-FFF2-40B4-BE49-F238E27FC236}">
                <a16:creationId xmlns:a16="http://schemas.microsoft.com/office/drawing/2014/main" id="{E6C475B5-5700-210F-53BD-053B2B2F9F4D}"/>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ea typeface="+mj-ea"/>
              </a:rPr>
              <a:t>THANK YOU</a:t>
            </a:r>
          </a:p>
        </p:txBody>
      </p:sp>
      <p:pic>
        <p:nvPicPr>
          <p:cNvPr id="9" name="Audio 8">
            <a:extLst>
              <a:ext uri="{FF2B5EF4-FFF2-40B4-BE49-F238E27FC236}">
                <a16:creationId xmlns:a16="http://schemas.microsoft.com/office/drawing/2014/main" id="{778583FB-B6EF-8A47-1F64-E833AA80BC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0569396"/>
      </p:ext>
    </p:extLst>
  </p:cSld>
  <p:clrMapOvr>
    <a:masterClrMapping/>
  </p:clrMapOvr>
  <mc:AlternateContent xmlns:mc="http://schemas.openxmlformats.org/markup-compatibility/2006">
    <mc:Choice xmlns:p14="http://schemas.microsoft.com/office/powerpoint/2010/main" Requires="p14">
      <p:transition spd="slow" p14:dur="4000" advTm="2298">
        <p14:vortex dir="r"/>
      </p:transition>
    </mc:Choice>
    <mc:Fallback>
      <p:transition spd="slow" advTm="2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449A611-94E7-6B7E-73F9-9678A47E42A8}"/>
              </a:ext>
            </a:extLst>
          </p:cNvPr>
          <p:cNvSpPr>
            <a:spLocks noGrp="1"/>
          </p:cNvSpPr>
          <p:nvPr>
            <p:ph type="title"/>
          </p:nvPr>
        </p:nvSpPr>
        <p:spPr>
          <a:xfrm>
            <a:off x="4649696" y="790732"/>
            <a:ext cx="6176776" cy="1038069"/>
          </a:xfrm>
        </p:spPr>
        <p:txBody>
          <a:bodyPr vert="horz" lIns="91440" tIns="45720" rIns="91440" bIns="45720" rtlCol="0" anchor="t">
            <a:normAutofit/>
          </a:bodyPr>
          <a:lstStyle/>
          <a:p>
            <a:r>
              <a:rPr lang="en-US" sz="5400" dirty="0" err="1">
                <a:solidFill>
                  <a:schemeClr val="tx2"/>
                </a:solidFill>
                <a:ea typeface="+mj-ea"/>
              </a:rPr>
              <a:t>Github</a:t>
            </a:r>
            <a:r>
              <a:rPr lang="en-US" sz="5400" dirty="0">
                <a:solidFill>
                  <a:schemeClr val="tx2"/>
                </a:solidFill>
                <a:ea typeface="+mj-ea"/>
              </a:rPr>
              <a:t> Link</a:t>
            </a:r>
          </a:p>
        </p:txBody>
      </p:sp>
      <p:pic>
        <p:nvPicPr>
          <p:cNvPr id="13" name="Picture 12" descr="Black chains">
            <a:extLst>
              <a:ext uri="{FF2B5EF4-FFF2-40B4-BE49-F238E27FC236}">
                <a16:creationId xmlns:a16="http://schemas.microsoft.com/office/drawing/2014/main" id="{42994315-6EA6-021A-10BE-F47664CD9DD5}"/>
              </a:ext>
            </a:extLst>
          </p:cNvPr>
          <p:cNvPicPr>
            <a:picLocks noChangeAspect="1"/>
          </p:cNvPicPr>
          <p:nvPr/>
        </p:nvPicPr>
        <p:blipFill>
          <a:blip r:embed="rId3"/>
          <a:srcRect l="21741" r="28264" b="-2"/>
          <a:stretch/>
        </p:blipFill>
        <p:spPr>
          <a:xfrm>
            <a:off x="-1" y="10"/>
            <a:ext cx="4602146" cy="6857990"/>
          </a:xfrm>
          <a:prstGeom prst="rect">
            <a:avLst/>
          </a:prstGeom>
        </p:spPr>
      </p:pic>
      <p:sp>
        <p:nvSpPr>
          <p:cNvPr id="21" name="Rectangle 20">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Content Placeholder 2">
            <a:extLst>
              <a:ext uri="{FF2B5EF4-FFF2-40B4-BE49-F238E27FC236}">
                <a16:creationId xmlns:a16="http://schemas.microsoft.com/office/drawing/2014/main" id="{0C9B835D-2D99-AA98-131B-C0750372F45F}"/>
              </a:ext>
            </a:extLst>
          </p:cNvPr>
          <p:cNvSpPr>
            <a:spLocks noGrp="1"/>
          </p:cNvSpPr>
          <p:nvPr>
            <p:ph sz="quarter" idx="10"/>
          </p:nvPr>
        </p:nvSpPr>
        <p:spPr>
          <a:xfrm>
            <a:off x="4602145" y="2048033"/>
            <a:ext cx="7589855" cy="1143000"/>
          </a:xfrm>
        </p:spPr>
        <p:txBody>
          <a:bodyPr vert="horz" lIns="91440" tIns="45720" rIns="91440" bIns="45720" rtlCol="0">
            <a:normAutofit/>
          </a:bodyPr>
          <a:lstStyle/>
          <a:p>
            <a:pPr>
              <a:buFont typeface="Franklin Gothic Book" panose="020B0503020102020204" pitchFamily="34" charset="0"/>
              <a:buNone/>
            </a:pPr>
            <a:r>
              <a:rPr lang="en-US" sz="3200" dirty="0"/>
              <a:t> </a:t>
            </a:r>
            <a:r>
              <a:rPr lang="en-US" sz="3200" dirty="0">
                <a:hlinkClick r:id="rId4"/>
              </a:rPr>
              <a:t>https://github.com/sashiamatya/Data-Science-and-Visualization.git</a:t>
            </a:r>
            <a:endParaRPr lang="en-US" sz="3200" dirty="0"/>
          </a:p>
        </p:txBody>
      </p:sp>
    </p:spTree>
    <p:extLst>
      <p:ext uri="{BB962C8B-B14F-4D97-AF65-F5344CB8AC3E}">
        <p14:creationId xmlns:p14="http://schemas.microsoft.com/office/powerpoint/2010/main" val="10019442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2A34113-0BAC-B493-8455-25FC4E5C1038}"/>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56F70DCE-0BD0-942F-EECE-E19A321174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6E62205D-0AC4-1FE9-8691-975DDE37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CC060462-EC17-C15F-9AF7-6A00396A8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31D630B7-25C2-4E84-2E32-7C74D4996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6828B695-6B65-A47C-91A8-3E9647DF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F0DE54AC-0545-07BA-B6B1-0CD84D7E6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CD848ACF-BCE1-76BE-5A51-D1C41251A1C6}"/>
              </a:ext>
            </a:extLst>
          </p:cNvPr>
          <p:cNvSpPr>
            <a:spLocks noGrp="1"/>
          </p:cNvSpPr>
          <p:nvPr>
            <p:ph type="title"/>
          </p:nvPr>
        </p:nvSpPr>
        <p:spPr>
          <a:xfrm>
            <a:off x="4035012" y="150314"/>
            <a:ext cx="7391963" cy="1238730"/>
          </a:xfrm>
        </p:spPr>
        <p:txBody>
          <a:bodyPr vert="horz" lIns="91440" tIns="45720" rIns="91440" bIns="45720" rtlCol="0" anchor="b">
            <a:normAutofit/>
          </a:bodyPr>
          <a:lstStyle/>
          <a:p>
            <a:pPr algn="ctr"/>
            <a:r>
              <a:rPr lang="en-US" sz="6000" cap="all" dirty="0">
                <a:solidFill>
                  <a:schemeClr val="tx2"/>
                </a:solidFill>
                <a:latin typeface="+mj-lt"/>
                <a:ea typeface="+mj-ea"/>
              </a:rPr>
              <a:t>Recommendation</a:t>
            </a:r>
          </a:p>
        </p:txBody>
      </p:sp>
      <p:pic>
        <p:nvPicPr>
          <p:cNvPr id="1028" name="Picture 4">
            <a:extLst>
              <a:ext uri="{FF2B5EF4-FFF2-40B4-BE49-F238E27FC236}">
                <a16:creationId xmlns:a16="http://schemas.microsoft.com/office/drawing/2014/main" id="{8838BC74-4918-49F2-427B-FE32F2A0FE8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224" t="52160" r="887" b="12430"/>
          <a:stretch/>
        </p:blipFill>
        <p:spPr bwMode="auto">
          <a:xfrm>
            <a:off x="1314641" y="1447918"/>
            <a:ext cx="9533310" cy="4056770"/>
          </a:xfrm>
          <a:prstGeom prst="rect">
            <a:avLst/>
          </a:prstGeom>
          <a:noFill/>
          <a:extLst>
            <a:ext uri="{909E8E84-426E-40DD-AFC4-6F175D3DCCD1}">
              <a14:hiddenFill xmlns:a14="http://schemas.microsoft.com/office/drawing/2010/main">
                <a:solidFill>
                  <a:srgbClr val="FFFFFF"/>
                </a:solidFill>
              </a14:hiddenFill>
            </a:ext>
          </a:extLst>
        </p:spPr>
      </p:pic>
      <p:pic>
        <p:nvPicPr>
          <p:cNvPr id="68" name="Audio 67">
            <a:extLst>
              <a:ext uri="{FF2B5EF4-FFF2-40B4-BE49-F238E27FC236}">
                <a16:creationId xmlns:a16="http://schemas.microsoft.com/office/drawing/2014/main" id="{C1E9A8FB-2C2F-C4F9-C2C8-72A5E10245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15687312"/>
      </p:ext>
    </p:extLst>
  </p:cSld>
  <p:clrMapOvr>
    <a:masterClrMapping/>
  </p:clrMapOvr>
  <mc:AlternateContent xmlns:mc="http://schemas.openxmlformats.org/markup-compatibility/2006">
    <mc:Choice xmlns:p14="http://schemas.microsoft.com/office/powerpoint/2010/main" Requires="p14">
      <p:transition spd="slow" p14:dur="1600" advTm="6836">
        <p:blinds dir="vert"/>
      </p:transition>
    </mc:Choice>
    <mc:Fallback>
      <p:transition spd="slow" advTm="683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A7B11FA-B9EA-DF3A-F22B-22C6CF623A85}"/>
            </a:ext>
          </a:extLst>
        </p:cNvPr>
        <p:cNvGrpSpPr/>
        <p:nvPr/>
      </p:nvGrpSpPr>
      <p:grpSpPr>
        <a:xfrm>
          <a:off x="0" y="0"/>
          <a:ext cx="0" cy="0"/>
          <a:chOff x="0" y="0"/>
          <a:chExt cx="0" cy="0"/>
        </a:xfrm>
      </p:grpSpPr>
      <p:grpSp>
        <p:nvGrpSpPr>
          <p:cNvPr id="141" name="Group 14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4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85" name="Picture 84" descr="Digital camera lens close up">
            <a:extLst>
              <a:ext uri="{FF2B5EF4-FFF2-40B4-BE49-F238E27FC236}">
                <a16:creationId xmlns:a16="http://schemas.microsoft.com/office/drawing/2014/main" id="{CC01B0D1-1836-0734-509B-7E77AE32E3BA}"/>
              </a:ext>
            </a:extLst>
          </p:cNvPr>
          <p:cNvPicPr>
            <a:picLocks noChangeAspect="1"/>
          </p:cNvPicPr>
          <p:nvPr/>
        </p:nvPicPr>
        <p:blipFill>
          <a:blip r:embed="rId5">
            <a:grayscl/>
          </a:blip>
          <a:srcRect t="15714"/>
          <a:stretch/>
        </p:blipFill>
        <p:spPr>
          <a:xfrm>
            <a:off x="20" y="10"/>
            <a:ext cx="12191980" cy="6859300"/>
          </a:xfrm>
          <a:prstGeom prst="rect">
            <a:avLst/>
          </a:prstGeom>
        </p:spPr>
      </p:pic>
      <p:sp>
        <p:nvSpPr>
          <p:cNvPr id="145" name="Rectangle 144">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149"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B23083D2-74A8-28B2-B2BA-394FD78851BF}"/>
              </a:ext>
            </a:extLst>
          </p:cNvPr>
          <p:cNvSpPr>
            <a:spLocks noGrp="1"/>
          </p:cNvSpPr>
          <p:nvPr>
            <p:ph type="title"/>
          </p:nvPr>
        </p:nvSpPr>
        <p:spPr>
          <a:xfrm>
            <a:off x="1915128" y="1296677"/>
            <a:ext cx="8361229" cy="1362936"/>
          </a:xfrm>
        </p:spPr>
        <p:txBody>
          <a:bodyPr vert="horz" lIns="91440" tIns="45720" rIns="91440" bIns="45720" rtlCol="0" anchor="b">
            <a:normAutofit/>
          </a:bodyPr>
          <a:lstStyle/>
          <a:p>
            <a:pPr algn="ctr"/>
            <a:r>
              <a:rPr lang="en-US" sz="7200" cap="all" dirty="0">
                <a:solidFill>
                  <a:schemeClr val="tx2"/>
                </a:solidFill>
                <a:latin typeface="+mj-lt"/>
                <a:ea typeface="+mj-ea"/>
              </a:rPr>
              <a:t>OBJECTIVE</a:t>
            </a:r>
          </a:p>
        </p:txBody>
      </p:sp>
      <p:sp>
        <p:nvSpPr>
          <p:cNvPr id="5" name="TextBox 4">
            <a:extLst>
              <a:ext uri="{FF2B5EF4-FFF2-40B4-BE49-F238E27FC236}">
                <a16:creationId xmlns:a16="http://schemas.microsoft.com/office/drawing/2014/main" id="{782F87C2-AF4C-CF60-C483-A6FE523EA539}"/>
              </a:ext>
            </a:extLst>
          </p:cNvPr>
          <p:cNvSpPr txBox="1"/>
          <p:nvPr/>
        </p:nvSpPr>
        <p:spPr>
          <a:xfrm>
            <a:off x="1536192" y="2824205"/>
            <a:ext cx="9144000" cy="2382903"/>
          </a:xfrm>
          <a:prstGeom prst="rect">
            <a:avLst/>
          </a:prstGeom>
        </p:spPr>
        <p:txBody>
          <a:bodyPr vert="horz" lIns="91440" tIns="45720" rIns="91440" bIns="45720" rtlCol="0">
            <a:normAutofit/>
          </a:bodyPr>
          <a:lstStyle/>
          <a:p>
            <a:pPr algn="ctr">
              <a:lnSpc>
                <a:spcPct val="112000"/>
              </a:lnSpc>
              <a:spcAft>
                <a:spcPts val="600"/>
              </a:spcAft>
            </a:pPr>
            <a:r>
              <a:rPr lang="en-US" sz="4000" b="0" i="0" u="none" strike="noStrike" dirty="0">
                <a:solidFill>
                  <a:srgbClr val="191B0E"/>
                </a:solidFill>
                <a:effectLst/>
              </a:rPr>
              <a:t>To determine if more than 50% of Americans do not get enough sleep using hypothesis testing.</a:t>
            </a:r>
            <a:endParaRPr lang="en-US" sz="4000" dirty="0">
              <a:solidFill>
                <a:srgbClr val="191B0E"/>
              </a:solidFill>
            </a:endParaRPr>
          </a:p>
        </p:txBody>
      </p:sp>
      <p:pic>
        <p:nvPicPr>
          <p:cNvPr id="59" name="Audio 58">
            <a:extLst>
              <a:ext uri="{FF2B5EF4-FFF2-40B4-BE49-F238E27FC236}">
                <a16:creationId xmlns:a16="http://schemas.microsoft.com/office/drawing/2014/main" id="{A2544340-3C60-D075-FD98-954AC10106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2717788"/>
      </p:ext>
    </p:extLst>
  </p:cSld>
  <p:clrMapOvr>
    <a:masterClrMapping/>
  </p:clrMapOvr>
  <mc:AlternateContent xmlns:mc="http://schemas.openxmlformats.org/markup-compatibility/2006">
    <mc:Choice xmlns:p14="http://schemas.microsoft.com/office/powerpoint/2010/main" Requires="p14">
      <p:transition spd="slow" p14:dur="1400" advTm="8043">
        <p14:ripple/>
      </p:transition>
    </mc:Choice>
    <mc:Fallback>
      <p:transition spd="slow" advTm="80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A6229A3-321B-75DD-7C42-E65DE47A3A43}"/>
            </a:ext>
          </a:extLst>
        </p:cNvPr>
        <p:cNvGrpSpPr/>
        <p:nvPr/>
      </p:nvGrpSpPr>
      <p:grpSpPr>
        <a:xfrm>
          <a:off x="0" y="0"/>
          <a:ext cx="0" cy="0"/>
          <a:chOff x="0" y="0"/>
          <a:chExt cx="0" cy="0"/>
        </a:xfrm>
      </p:grpSpPr>
      <p:grpSp>
        <p:nvGrpSpPr>
          <p:cNvPr id="106" name="Group 10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1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105" name="Rectangle 104">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of days and dates&#10;&#10;Description automatically generated">
            <a:extLst>
              <a:ext uri="{FF2B5EF4-FFF2-40B4-BE49-F238E27FC236}">
                <a16:creationId xmlns:a16="http://schemas.microsoft.com/office/drawing/2014/main" id="{320F1DD9-B99E-86EF-77B1-20E0CD1646BC}"/>
              </a:ext>
            </a:extLst>
          </p:cNvPr>
          <p:cNvPicPr>
            <a:picLocks noChangeAspect="1"/>
          </p:cNvPicPr>
          <p:nvPr/>
        </p:nvPicPr>
        <p:blipFill rotWithShape="1">
          <a:blip r:embed="rId5"/>
          <a:srcRect t="-226" b="31209"/>
          <a:stretch/>
        </p:blipFill>
        <p:spPr>
          <a:xfrm>
            <a:off x="20" y="17249"/>
            <a:ext cx="12191980" cy="6857999"/>
          </a:xfrm>
          <a:prstGeom prst="rect">
            <a:avLst/>
          </a:prstGeom>
        </p:spPr>
      </p:pic>
      <p:sp>
        <p:nvSpPr>
          <p:cNvPr id="107" name="Rectangle 106">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54D4D1-6332-A249-6E2A-D51AADD39E6E}"/>
              </a:ext>
            </a:extLst>
          </p:cNvPr>
          <p:cNvSpPr>
            <a:spLocks noGrp="1"/>
          </p:cNvSpPr>
          <p:nvPr>
            <p:ph type="title"/>
          </p:nvPr>
        </p:nvSpPr>
        <p:spPr>
          <a:xfrm>
            <a:off x="6298010" y="4467919"/>
            <a:ext cx="5268177" cy="1086237"/>
          </a:xfrm>
        </p:spPr>
        <p:txBody>
          <a:bodyPr vert="horz" lIns="91440" tIns="45720" rIns="91440" bIns="45720" rtlCol="0" anchor="b">
            <a:normAutofit/>
          </a:bodyPr>
          <a:lstStyle/>
          <a:p>
            <a:r>
              <a:rPr lang="en-US" sz="5400" cap="all" dirty="0">
                <a:solidFill>
                  <a:srgbClr val="FFFFFF"/>
                </a:solidFill>
                <a:latin typeface="+mj-lt"/>
                <a:ea typeface="+mj-ea"/>
              </a:rPr>
              <a:t>Data</a:t>
            </a:r>
          </a:p>
        </p:txBody>
      </p:sp>
      <p:sp>
        <p:nvSpPr>
          <p:cNvPr id="109" name="Freeform: Shape 108">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pic>
        <p:nvPicPr>
          <p:cNvPr id="22" name="Audio 21">
            <a:extLst>
              <a:ext uri="{FF2B5EF4-FFF2-40B4-BE49-F238E27FC236}">
                <a16:creationId xmlns:a16="http://schemas.microsoft.com/office/drawing/2014/main" id="{A10AAD50-5994-5AB9-0E64-CF4FAE99C3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8133364"/>
      </p:ext>
    </p:extLst>
  </p:cSld>
  <p:clrMapOvr>
    <a:masterClrMapping/>
  </p:clrMapOvr>
  <mc:AlternateContent xmlns:mc="http://schemas.openxmlformats.org/markup-compatibility/2006">
    <mc:Choice xmlns:p14="http://schemas.microsoft.com/office/powerpoint/2010/main" Requires="p14">
      <p:transition spd="slow" p14:dur="2750" advTm="11760">
        <p14:vortex dir="r"/>
      </p:transition>
    </mc:Choice>
    <mc:Fallback>
      <p:transition spd="slow" advTm="117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E774E64-F425-4AA4-8D2B-C5BA753A322E}"/>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4B75081F-C355-6E8F-7A64-32DA6F05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4BE0B072-AFF4-F5D6-A9BF-157E4348F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89F9F5AC-2100-E9D7-C1BC-C69991A69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58EEB018-1500-7EF4-B8A6-C733AB154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D5A752BA-A9A0-D61C-CC81-ACB3B9F8B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91FC4A3D-65D5-F970-DA52-1F526BC69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200BB43C-EB52-BDC4-B8E7-887E2B46F84F}"/>
              </a:ext>
            </a:extLst>
          </p:cNvPr>
          <p:cNvSpPr>
            <a:spLocks noGrp="1"/>
          </p:cNvSpPr>
          <p:nvPr>
            <p:ph type="title"/>
          </p:nvPr>
        </p:nvSpPr>
        <p:spPr>
          <a:xfrm>
            <a:off x="4035013" y="150314"/>
            <a:ext cx="7391962" cy="1238730"/>
          </a:xfrm>
        </p:spPr>
        <p:txBody>
          <a:bodyPr vert="horz" lIns="91440" tIns="45720" rIns="91440" bIns="45720" rtlCol="0" anchor="b">
            <a:normAutofit/>
          </a:bodyPr>
          <a:lstStyle/>
          <a:p>
            <a:pPr algn="ctr"/>
            <a:r>
              <a:rPr lang="en-US" sz="5400" cap="all" dirty="0">
                <a:solidFill>
                  <a:schemeClr val="tx2"/>
                </a:solidFill>
                <a:latin typeface="+mj-lt"/>
                <a:ea typeface="+mj-ea"/>
              </a:rPr>
              <a:t>Data collection</a:t>
            </a:r>
          </a:p>
        </p:txBody>
      </p:sp>
      <p:graphicFrame>
        <p:nvGraphicFramePr>
          <p:cNvPr id="91" name="TextBox 1">
            <a:extLst>
              <a:ext uri="{FF2B5EF4-FFF2-40B4-BE49-F238E27FC236}">
                <a16:creationId xmlns:a16="http://schemas.microsoft.com/office/drawing/2014/main" id="{10E72217-68B4-E5D8-3B0E-A417DC50D56F}"/>
              </a:ext>
            </a:extLst>
          </p:cNvPr>
          <p:cNvGraphicFramePr/>
          <p:nvPr>
            <p:extLst>
              <p:ext uri="{D42A27DB-BD31-4B8C-83A1-F6EECF244321}">
                <p14:modId xmlns:p14="http://schemas.microsoft.com/office/powerpoint/2010/main" val="1412847379"/>
              </p:ext>
            </p:extLst>
          </p:nvPr>
        </p:nvGraphicFramePr>
        <p:xfrm>
          <a:off x="1312195" y="1499559"/>
          <a:ext cx="9556099" cy="3970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7E3BD734-0BE6-59CC-8624-D214159268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1050750"/>
      </p:ext>
    </p:extLst>
  </p:cSld>
  <p:clrMapOvr>
    <a:masterClrMapping/>
  </p:clrMapOvr>
  <mc:AlternateContent xmlns:mc="http://schemas.openxmlformats.org/markup-compatibility/2006">
    <mc:Choice xmlns:p14="http://schemas.microsoft.com/office/powerpoint/2010/main" Requires="p14">
      <p:transition spd="slow" p14:dur="1200" advTm="16325">
        <p:dissolve/>
      </p:transition>
    </mc:Choice>
    <mc:Fallback>
      <p:transition spd="slow" advTm="16325">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AC90BF-1EAC-10E6-EAC0-C938C52AE66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571188A-F9BE-2BC8-7603-06FC0EBAB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B4B78371-29B4-3EE0-0855-7A73050A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4A070E4F-C96C-77FA-1149-A03105DF3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C730AADD-F1E4-832F-CB9E-D80519EBB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3631C8A-87A4-31C6-04F7-9692E3F87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263E563B-A9D4-501C-EBBE-6A3C5E51F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16" name="Freeform 6">
              <a:extLst>
                <a:ext uri="{FF2B5EF4-FFF2-40B4-BE49-F238E27FC236}">
                  <a16:creationId xmlns:a16="http://schemas.microsoft.com/office/drawing/2014/main" id="{CCC14D6D-3022-5DAA-07FA-8A1551309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pic>
        <p:nvPicPr>
          <p:cNvPr id="5" name="Picture 4" descr="A graph with a line and numbers&#10;&#10;Description automatically generated">
            <a:extLst>
              <a:ext uri="{FF2B5EF4-FFF2-40B4-BE49-F238E27FC236}">
                <a16:creationId xmlns:a16="http://schemas.microsoft.com/office/drawing/2014/main" id="{E5B6A253-D50F-8DF4-D8D5-04D17591A015}"/>
              </a:ext>
            </a:extLst>
          </p:cNvPr>
          <p:cNvPicPr>
            <a:picLocks noChangeAspect="1"/>
          </p:cNvPicPr>
          <p:nvPr/>
        </p:nvPicPr>
        <p:blipFill>
          <a:blip r:embed="rId5"/>
          <a:stretch>
            <a:fillRect/>
          </a:stretch>
        </p:blipFill>
        <p:spPr>
          <a:xfrm>
            <a:off x="0" y="0"/>
            <a:ext cx="6164361" cy="3847381"/>
          </a:xfrm>
          <a:prstGeom prst="rect">
            <a:avLst/>
          </a:prstGeom>
        </p:spPr>
      </p:pic>
      <p:pic>
        <p:nvPicPr>
          <p:cNvPr id="20" name="Picture 19" descr="A graph with a line and numbers&#10;&#10;Description automatically generated">
            <a:extLst>
              <a:ext uri="{FF2B5EF4-FFF2-40B4-BE49-F238E27FC236}">
                <a16:creationId xmlns:a16="http://schemas.microsoft.com/office/drawing/2014/main" id="{58164CB1-5B06-A1C1-9545-43C8219C0764}"/>
              </a:ext>
            </a:extLst>
          </p:cNvPr>
          <p:cNvPicPr>
            <a:picLocks noChangeAspect="1"/>
          </p:cNvPicPr>
          <p:nvPr/>
        </p:nvPicPr>
        <p:blipFill>
          <a:blip r:embed="rId6"/>
          <a:stretch>
            <a:fillRect/>
          </a:stretch>
        </p:blipFill>
        <p:spPr>
          <a:xfrm>
            <a:off x="6055825" y="-10085"/>
            <a:ext cx="6152074" cy="3834275"/>
          </a:xfrm>
          <a:prstGeom prst="rect">
            <a:avLst/>
          </a:prstGeom>
        </p:spPr>
      </p:pic>
      <p:pic>
        <p:nvPicPr>
          <p:cNvPr id="18" name="Picture 17" descr="A graph with a line and numbers&#10;&#10;Description automatically generated">
            <a:extLst>
              <a:ext uri="{FF2B5EF4-FFF2-40B4-BE49-F238E27FC236}">
                <a16:creationId xmlns:a16="http://schemas.microsoft.com/office/drawing/2014/main" id="{6131AE36-9B62-BD8E-1D2B-89FF8528843A}"/>
              </a:ext>
            </a:extLst>
          </p:cNvPr>
          <p:cNvPicPr>
            <a:picLocks noChangeAspect="1"/>
          </p:cNvPicPr>
          <p:nvPr/>
        </p:nvPicPr>
        <p:blipFill>
          <a:blip r:embed="rId7"/>
          <a:stretch>
            <a:fillRect/>
          </a:stretch>
        </p:blipFill>
        <p:spPr>
          <a:xfrm>
            <a:off x="0" y="3044921"/>
            <a:ext cx="6220872" cy="3832887"/>
          </a:xfrm>
          <a:prstGeom prst="rect">
            <a:avLst/>
          </a:prstGeom>
        </p:spPr>
      </p:pic>
      <p:pic>
        <p:nvPicPr>
          <p:cNvPr id="7" name="Picture 6" descr="A graph with a line and numbers&#10;&#10;Description automatically generated">
            <a:extLst>
              <a:ext uri="{FF2B5EF4-FFF2-40B4-BE49-F238E27FC236}">
                <a16:creationId xmlns:a16="http://schemas.microsoft.com/office/drawing/2014/main" id="{7DF0E382-B3C6-9E88-919A-F9ED045B97E0}"/>
              </a:ext>
            </a:extLst>
          </p:cNvPr>
          <p:cNvPicPr>
            <a:picLocks noChangeAspect="1"/>
          </p:cNvPicPr>
          <p:nvPr/>
        </p:nvPicPr>
        <p:blipFill>
          <a:blip r:embed="rId8"/>
          <a:stretch>
            <a:fillRect/>
          </a:stretch>
        </p:blipFill>
        <p:spPr>
          <a:xfrm>
            <a:off x="6042950" y="3044921"/>
            <a:ext cx="6158461" cy="3832887"/>
          </a:xfrm>
          <a:prstGeom prst="rect">
            <a:avLst/>
          </a:prstGeom>
        </p:spPr>
      </p:pic>
      <p:pic>
        <p:nvPicPr>
          <p:cNvPr id="35" name="Audio 34">
            <a:extLst>
              <a:ext uri="{FF2B5EF4-FFF2-40B4-BE49-F238E27FC236}">
                <a16:creationId xmlns:a16="http://schemas.microsoft.com/office/drawing/2014/main" id="{C87C9C88-9C8F-EE84-6C34-3B091E07DFF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9286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50" advTm="9477">
        <p14:flip dir="r"/>
      </p:transition>
    </mc:Choice>
    <mc:Fallback>
      <p:transition spd="slow" advTm="9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4C6A794-9ABF-AA31-EF2D-49CC590581BB}"/>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B264C37E-3134-7DDF-BDC4-6AE8F2604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CECC1F86-CB59-BB3A-78DF-B5DFDCE8B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562615C2-27DC-0FAA-1E0F-3A372C06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85DD4819-55DB-592A-97CD-949C86599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2CB64B3C-56F4-C2D8-63C7-A27C9D03E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B88274AE-D2C2-35A0-C805-820EE271F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611CB9B7-CEFE-7066-C902-0B061CF484AC}"/>
              </a:ext>
            </a:extLst>
          </p:cNvPr>
          <p:cNvSpPr>
            <a:spLocks noGrp="1"/>
          </p:cNvSpPr>
          <p:nvPr>
            <p:ph type="title"/>
          </p:nvPr>
        </p:nvSpPr>
        <p:spPr>
          <a:xfrm>
            <a:off x="4035012" y="150314"/>
            <a:ext cx="7391963" cy="1238730"/>
          </a:xfrm>
        </p:spPr>
        <p:txBody>
          <a:bodyPr vert="horz" lIns="91440" tIns="45720" rIns="91440" bIns="45720" rtlCol="0" anchor="b">
            <a:normAutofit/>
          </a:bodyPr>
          <a:lstStyle/>
          <a:p>
            <a:pPr algn="ctr"/>
            <a:r>
              <a:rPr lang="en-US" sz="5400" cap="all" dirty="0">
                <a:solidFill>
                  <a:schemeClr val="tx2"/>
                </a:solidFill>
                <a:latin typeface="+mj-lt"/>
                <a:ea typeface="+mj-ea"/>
              </a:rPr>
              <a:t>Hypothesis</a:t>
            </a:r>
          </a:p>
        </p:txBody>
      </p:sp>
      <mc:AlternateContent xmlns:mc="http://schemas.openxmlformats.org/markup-compatibility/2006">
        <mc:Choice xmlns:a14="http://schemas.microsoft.com/office/drawing/2010/main" Requires="a14">
          <p:graphicFrame>
            <p:nvGraphicFramePr>
              <p:cNvPr id="85" name="TextBox 2">
                <a:extLst>
                  <a:ext uri="{FF2B5EF4-FFF2-40B4-BE49-F238E27FC236}">
                    <a16:creationId xmlns:a16="http://schemas.microsoft.com/office/drawing/2014/main" id="{D6301C23-AFF2-95B8-783C-1F28E16738FB}"/>
                  </a:ext>
                </a:extLst>
              </p:cNvPr>
              <p:cNvGraphicFramePr/>
              <p:nvPr>
                <p:extLst>
                  <p:ext uri="{D42A27DB-BD31-4B8C-83A1-F6EECF244321}">
                    <p14:modId xmlns:p14="http://schemas.microsoft.com/office/powerpoint/2010/main" val="1913216999"/>
                  </p:ext>
                </p:extLst>
              </p:nvPr>
            </p:nvGraphicFramePr>
            <p:xfrm>
              <a:off x="1545336" y="1467218"/>
              <a:ext cx="8750808" cy="36857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p:graphicFrame>
            <p:nvGraphicFramePr>
              <p:cNvPr id="85" name="TextBox 2">
                <a:extLst>
                  <a:ext uri="{FF2B5EF4-FFF2-40B4-BE49-F238E27FC236}">
                    <a16:creationId xmlns:a16="http://schemas.microsoft.com/office/drawing/2014/main" id="{D6301C23-AFF2-95B8-783C-1F28E16738FB}"/>
                  </a:ext>
                </a:extLst>
              </p:cNvPr>
              <p:cNvGraphicFramePr/>
              <p:nvPr>
                <p:extLst>
                  <p:ext uri="{D42A27DB-BD31-4B8C-83A1-F6EECF244321}">
                    <p14:modId xmlns:p14="http://schemas.microsoft.com/office/powerpoint/2010/main" val="1913216999"/>
                  </p:ext>
                </p:extLst>
              </p:nvPr>
            </p:nvGraphicFramePr>
            <p:xfrm>
              <a:off x="1545336" y="1467218"/>
              <a:ext cx="8750808" cy="3685739"/>
            </p:xfrm>
            <a:graphic>
              <a:graphicData uri="http://schemas.openxmlformats.org/drawingml/2006/diagram">
                <dgm:relIds xmlns:dgm="http://schemas.openxmlformats.org/drawingml/2006/diagram" xmlns:r="http://schemas.openxmlformats.org/officeDocument/2006/relationships" r:dm="rId10" r:lo="rId6" r:qs="rId7" r:cs="rId8"/>
              </a:graphicData>
            </a:graphic>
          </p:graphicFrame>
        </mc:Fallback>
      </mc:AlternateContent>
      <p:sp>
        <p:nvSpPr>
          <p:cNvPr id="2" name="TextBox 1">
            <a:extLst>
              <a:ext uri="{FF2B5EF4-FFF2-40B4-BE49-F238E27FC236}">
                <a16:creationId xmlns:a16="http://schemas.microsoft.com/office/drawing/2014/main" id="{2542729F-8804-C2DF-1AB9-9DB8ED9C1444}"/>
              </a:ext>
            </a:extLst>
          </p:cNvPr>
          <p:cNvSpPr txBox="1"/>
          <p:nvPr/>
        </p:nvSpPr>
        <p:spPr>
          <a:xfrm>
            <a:off x="1545759" y="5161227"/>
            <a:ext cx="8929945" cy="523220"/>
          </a:xfrm>
          <a:prstGeom prst="rect">
            <a:avLst/>
          </a:prstGeom>
          <a:noFill/>
        </p:spPr>
        <p:txBody>
          <a:bodyPr wrap="none" rtlCol="0">
            <a:spAutoFit/>
          </a:bodyPr>
          <a:lstStyle/>
          <a:p>
            <a:r>
              <a:rPr lang="en-US" sz="2800" dirty="0"/>
              <a:t>Where, p = Proportion of people not getting enough sleep.</a:t>
            </a:r>
          </a:p>
        </p:txBody>
      </p:sp>
      <p:pic>
        <p:nvPicPr>
          <p:cNvPr id="34" name="Audio 33">
            <a:extLst>
              <a:ext uri="{FF2B5EF4-FFF2-40B4-BE49-F238E27FC236}">
                <a16:creationId xmlns:a16="http://schemas.microsoft.com/office/drawing/2014/main" id="{A94EEAE2-C8AC-A7D1-B49A-4DAA905EB60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031701"/>
      </p:ext>
    </p:extLst>
  </p:cSld>
  <p:clrMapOvr>
    <a:masterClrMapping/>
  </p:clrMapOvr>
  <mc:AlternateContent xmlns:mc="http://schemas.openxmlformats.org/markup-compatibility/2006">
    <mc:Choice xmlns:p14="http://schemas.microsoft.com/office/powerpoint/2010/main" Requires="p14">
      <p:transition spd="slow" p14:dur="1600" advTm="9983">
        <p14:gallery dir="l"/>
      </p:transition>
    </mc:Choice>
    <mc:Fallback>
      <p:transition spd="slow" advTm="9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FCB03D1-9EA6-164E-6C8C-4AE312A25921}"/>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F625055E-D4FB-F7CF-260B-4AB4D96CFB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6" name="Freeform 6">
              <a:extLst>
                <a:ext uri="{FF2B5EF4-FFF2-40B4-BE49-F238E27FC236}">
                  <a16:creationId xmlns:a16="http://schemas.microsoft.com/office/drawing/2014/main" id="{2EA34601-04CC-5780-3120-9A36E24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77" name="Freeform 6">
              <a:extLst>
                <a:ext uri="{FF2B5EF4-FFF2-40B4-BE49-F238E27FC236}">
                  <a16:creationId xmlns:a16="http://schemas.microsoft.com/office/drawing/2014/main" id="{DF1853B5-8216-C83B-688F-56366ED86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79" name="Rectangle 78">
            <a:extLst>
              <a:ext uri="{FF2B5EF4-FFF2-40B4-BE49-F238E27FC236}">
                <a16:creationId xmlns:a16="http://schemas.microsoft.com/office/drawing/2014/main" id="{7D220CB4-A7B0-D73C-7A50-68E220AD4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6">
            <a:extLst>
              <a:ext uri="{FF2B5EF4-FFF2-40B4-BE49-F238E27FC236}">
                <a16:creationId xmlns:a16="http://schemas.microsoft.com/office/drawing/2014/main" id="{4113F5BB-64F0-B676-9300-39CA4868D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83" name="Freeform 6">
            <a:extLst>
              <a:ext uri="{FF2B5EF4-FFF2-40B4-BE49-F238E27FC236}">
                <a16:creationId xmlns:a16="http://schemas.microsoft.com/office/drawing/2014/main" id="{3BB09B71-0F11-D6B2-DBD9-34C8DF109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 name="Title 3">
            <a:extLst>
              <a:ext uri="{FF2B5EF4-FFF2-40B4-BE49-F238E27FC236}">
                <a16:creationId xmlns:a16="http://schemas.microsoft.com/office/drawing/2014/main" id="{FF74E76C-2E09-749A-0A62-8C517D569969}"/>
              </a:ext>
            </a:extLst>
          </p:cNvPr>
          <p:cNvSpPr>
            <a:spLocks noGrp="1"/>
          </p:cNvSpPr>
          <p:nvPr>
            <p:ph type="title"/>
          </p:nvPr>
        </p:nvSpPr>
        <p:spPr>
          <a:xfrm>
            <a:off x="4028526" y="150314"/>
            <a:ext cx="7398449" cy="1238730"/>
          </a:xfrm>
        </p:spPr>
        <p:txBody>
          <a:bodyPr vert="horz" lIns="91440" tIns="45720" rIns="91440" bIns="45720" rtlCol="0" anchor="b">
            <a:normAutofit/>
          </a:bodyPr>
          <a:lstStyle/>
          <a:p>
            <a:pPr algn="ctr"/>
            <a:r>
              <a:rPr lang="en-US" sz="5400" cap="all" dirty="0">
                <a:solidFill>
                  <a:schemeClr val="tx2"/>
                </a:solidFill>
                <a:latin typeface="+mj-lt"/>
                <a:ea typeface="+mj-ea"/>
              </a:rPr>
              <a:t>Tests</a:t>
            </a:r>
          </a:p>
        </p:txBody>
      </p:sp>
      <p:graphicFrame>
        <p:nvGraphicFramePr>
          <p:cNvPr id="85" name="TextBox 2">
            <a:extLst>
              <a:ext uri="{FF2B5EF4-FFF2-40B4-BE49-F238E27FC236}">
                <a16:creationId xmlns:a16="http://schemas.microsoft.com/office/drawing/2014/main" id="{459A4994-4B18-5646-A353-C9106F4F583D}"/>
              </a:ext>
            </a:extLst>
          </p:cNvPr>
          <p:cNvGraphicFramePr/>
          <p:nvPr>
            <p:extLst>
              <p:ext uri="{D42A27DB-BD31-4B8C-83A1-F6EECF244321}">
                <p14:modId xmlns:p14="http://schemas.microsoft.com/office/powerpoint/2010/main" val="3088927064"/>
              </p:ext>
            </p:extLst>
          </p:nvPr>
        </p:nvGraphicFramePr>
        <p:xfrm>
          <a:off x="1208869" y="1595234"/>
          <a:ext cx="9717436" cy="3970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a:extLst>
              <a:ext uri="{FF2B5EF4-FFF2-40B4-BE49-F238E27FC236}">
                <a16:creationId xmlns:a16="http://schemas.microsoft.com/office/drawing/2014/main" id="{476A888D-4D8A-7174-CFB4-9E9B2418EA94}"/>
              </a:ext>
            </a:extLst>
          </p:cNvPr>
          <p:cNvSpPr txBox="1"/>
          <p:nvPr/>
        </p:nvSpPr>
        <p:spPr>
          <a:xfrm>
            <a:off x="-1159727" y="-970156"/>
            <a:ext cx="184731" cy="369332"/>
          </a:xfrm>
          <a:prstGeom prst="rect">
            <a:avLst/>
          </a:prstGeom>
          <a:noFill/>
        </p:spPr>
        <p:txBody>
          <a:bodyPr wrap="none" rtlCol="0">
            <a:spAutoFit/>
          </a:bodyPr>
          <a:lstStyle/>
          <a:p>
            <a:endParaRPr lang="en-US" dirty="0"/>
          </a:p>
        </p:txBody>
      </p:sp>
      <p:pic>
        <p:nvPicPr>
          <p:cNvPr id="58" name="Audio 57">
            <a:extLst>
              <a:ext uri="{FF2B5EF4-FFF2-40B4-BE49-F238E27FC236}">
                <a16:creationId xmlns:a16="http://schemas.microsoft.com/office/drawing/2014/main" id="{FB53F76A-B36A-2869-F628-6C54C3BCB79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8210353"/>
      </p:ext>
    </p:extLst>
  </p:cSld>
  <p:clrMapOvr>
    <a:masterClrMapping/>
  </p:clrMapOvr>
  <mc:AlternateContent xmlns:mc="http://schemas.openxmlformats.org/markup-compatibility/2006">
    <mc:Choice xmlns:p14="http://schemas.microsoft.com/office/powerpoint/2010/main" Requires="p14">
      <p:transition spd="slow" p14:dur="2000" advTm="23217">
        <p14:ferris dir="l"/>
      </p:transition>
    </mc:Choice>
    <mc:Fallback>
      <p:transition spd="slow" advTm="232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Bold Tech</Template>
  <TotalTime>10676</TotalTime>
  <Words>710</Words>
  <Application>Microsoft Macintosh PowerPoint</Application>
  <PresentationFormat>Widescreen</PresentationFormat>
  <Paragraphs>138</Paragraphs>
  <Slides>22</Slides>
  <Notes>22</Notes>
  <HiddenSlides>0</HiddenSlides>
  <MMClips>21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Meiryo UI</vt:lpstr>
      <vt:lpstr>MingLiU</vt:lpstr>
      <vt:lpstr>-webkit-standard</vt:lpstr>
      <vt:lpstr>ADLaM Display</vt:lpstr>
      <vt:lpstr>Arial</vt:lpstr>
      <vt:lpstr>Calibri</vt:lpstr>
      <vt:lpstr>Cambria Math</vt:lpstr>
      <vt:lpstr>Franklin Gothic Book</vt:lpstr>
      <vt:lpstr>Bold Tech</vt:lpstr>
      <vt:lpstr>Crop</vt:lpstr>
      <vt:lpstr>Sleep Study Analysis</vt:lpstr>
      <vt:lpstr>Introduction</vt:lpstr>
      <vt:lpstr>Recommendation</vt:lpstr>
      <vt:lpstr>OBJECTIVE</vt:lpstr>
      <vt:lpstr>Data</vt:lpstr>
      <vt:lpstr>Data collection</vt:lpstr>
      <vt:lpstr>PowerPoint Presentation</vt:lpstr>
      <vt:lpstr>Hypothesis</vt:lpstr>
      <vt:lpstr>Tests</vt:lpstr>
      <vt:lpstr>T-test for each participants</vt:lpstr>
      <vt:lpstr>PowerPoint Presentation</vt:lpstr>
      <vt:lpstr>One sample T-test (ɑ=0.05)</vt:lpstr>
      <vt:lpstr>Finding from T-test</vt:lpstr>
      <vt:lpstr>Proportion Test</vt:lpstr>
      <vt:lpstr>Proportion Test</vt:lpstr>
      <vt:lpstr>Proportion Test</vt:lpstr>
      <vt:lpstr>Issues &amp; Limitations</vt:lpstr>
      <vt:lpstr>PowerPoint Presentation</vt:lpstr>
      <vt:lpstr>PowerPoint Presentation</vt:lpstr>
      <vt:lpstr>CONCLUSION</vt:lpstr>
      <vt:lpstr>THANK YOU</vt:lpstr>
      <vt:lpstr>Github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Sashi Amatya</dc:creator>
  <cp:lastModifiedBy>Sashi Amatya</cp:lastModifiedBy>
  <cp:revision>65</cp:revision>
  <dcterms:created xsi:type="dcterms:W3CDTF">2024-11-19T03:53:33Z</dcterms:created>
  <dcterms:modified xsi:type="dcterms:W3CDTF">2024-12-09T18:36:55Z</dcterms:modified>
</cp:coreProperties>
</file>